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6"/>
  </p:notesMasterIdLst>
  <p:handoutMasterIdLst>
    <p:handoutMasterId r:id="rId17"/>
  </p:handoutMasterIdLst>
  <p:sldIdLst>
    <p:sldId id="340" r:id="rId2"/>
    <p:sldId id="342" r:id="rId3"/>
    <p:sldId id="343" r:id="rId4"/>
    <p:sldId id="344" r:id="rId5"/>
    <p:sldId id="345" r:id="rId6"/>
    <p:sldId id="346" r:id="rId7"/>
    <p:sldId id="347" r:id="rId8"/>
    <p:sldId id="348" r:id="rId9"/>
    <p:sldId id="349" r:id="rId10"/>
    <p:sldId id="350" r:id="rId11"/>
    <p:sldId id="351" r:id="rId12"/>
    <p:sldId id="352" r:id="rId13"/>
    <p:sldId id="353" r:id="rId14"/>
    <p:sldId id="354" r:id="rId15"/>
  </p:sldIdLst>
  <p:sldSz cx="10693400" cy="7561263"/>
  <p:notesSz cx="6662738" cy="9832975"/>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96CCEE"/>
    <a:srgbClr val="72BBE8"/>
    <a:srgbClr val="1E7FB8"/>
    <a:srgbClr val="C4DAF4"/>
    <a:srgbClr val="4189DD"/>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35" autoAdjust="0"/>
    <p:restoredTop sz="94659" autoAdjust="0"/>
  </p:normalViewPr>
  <p:slideViewPr>
    <p:cSldViewPr snapToGrid="0">
      <p:cViewPr varScale="1">
        <p:scale>
          <a:sx n="97" d="100"/>
          <a:sy n="97" d="100"/>
        </p:scale>
        <p:origin x="-1140" y="-96"/>
      </p:cViewPr>
      <p:guideLst>
        <p:guide orient="horz" pos="2381"/>
        <p:guide pos="3368"/>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29699" name="Rectangle 3"/>
          <p:cNvSpPr>
            <a:spLocks noGrp="1" noChangeArrowheads="1"/>
          </p:cNvSpPr>
          <p:nvPr>
            <p:ph type="dt" sz="quarter"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EE4FCEE5-FB42-4B5E-9423-DD44749FBB5F}" type="datetime3">
              <a:rPr lang="en-GB"/>
              <a:pPr/>
              <a:t>21 April, 2015</a:t>
            </a:fld>
            <a:endParaRPr lang="en-GB"/>
          </a:p>
        </p:txBody>
      </p:sp>
      <p:sp>
        <p:nvSpPr>
          <p:cNvPr id="29700" name="Rectangle 4"/>
          <p:cNvSpPr>
            <a:spLocks noGrp="1" noChangeArrowheads="1"/>
          </p:cNvSpPr>
          <p:nvPr>
            <p:ph type="ftr" sz="quarter" idx="2"/>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3B3566AA-D565-44EC-81E4-ABD517623875}" type="slidenum">
              <a:rPr lang="en-GB"/>
              <a:pPr/>
              <a:t>‹#›</a:t>
            </a:fld>
            <a:endParaRPr lang="en-GB"/>
          </a:p>
        </p:txBody>
      </p:sp>
    </p:spTree>
    <p:extLst>
      <p:ext uri="{BB962C8B-B14F-4D97-AF65-F5344CB8AC3E}">
        <p14:creationId xmlns:p14="http://schemas.microsoft.com/office/powerpoint/2010/main" val="13241632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7" name="Rectangle 3"/>
          <p:cNvSpPr>
            <a:spLocks noGrp="1" noChangeArrowheads="1"/>
          </p:cNvSpPr>
          <p:nvPr>
            <p:ph type="dt"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4FCDE61D-8DFA-491D-9C46-0CAE3CC4F3C0}" type="datetime3">
              <a:rPr lang="en-GB"/>
              <a:pPr/>
              <a:t>21 April, 2015</a:t>
            </a:fld>
            <a:endParaRPr lang="en-GB"/>
          </a:p>
        </p:txBody>
      </p:sp>
      <p:sp>
        <p:nvSpPr>
          <p:cNvPr id="31748" name="Rectangle 4"/>
          <p:cNvSpPr>
            <a:spLocks noGrp="1" noRot="1" noChangeAspect="1" noChangeArrowheads="1" noTextEdit="1"/>
          </p:cNvSpPr>
          <p:nvPr>
            <p:ph type="sldImg" idx="2"/>
          </p:nvPr>
        </p:nvSpPr>
        <p:spPr bwMode="auto">
          <a:xfrm>
            <a:off x="725488" y="738188"/>
            <a:ext cx="5211762" cy="36861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66750" y="4670425"/>
            <a:ext cx="5329238"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1750" name="Rectangle 6"/>
          <p:cNvSpPr>
            <a:spLocks noGrp="1" noChangeArrowheads="1"/>
          </p:cNvSpPr>
          <p:nvPr>
            <p:ph type="ftr" sz="quarter" idx="4"/>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F85704BC-E281-4153-813C-BED9844C3813}" type="slidenum">
              <a:rPr lang="en-GB"/>
              <a:pPr/>
              <a:t>‹#›</a:t>
            </a:fld>
            <a:endParaRPr lang="en-GB"/>
          </a:p>
        </p:txBody>
      </p:sp>
    </p:spTree>
    <p:extLst>
      <p:ext uri="{BB962C8B-B14F-4D97-AF65-F5344CB8AC3E}">
        <p14:creationId xmlns:p14="http://schemas.microsoft.com/office/powerpoint/2010/main" val="1194856722"/>
      </p:ext>
    </p:extLst>
  </p:cSld>
  <p:clrMap bg1="lt1" tx1="dk1" bg2="lt2" tx2="dk2" accent1="accent1" accent2="accent2" accent3="accent3" accent4="accent4" accent5="accent5" accent6="accent6" hlink="hlink" folHlink="folHlink"/>
  <p:hf ftr="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World Health Organization</a:t>
            </a:r>
          </a:p>
        </p:txBody>
      </p:sp>
      <p:sp>
        <p:nvSpPr>
          <p:cNvPr id="5" name="Rectangle 3"/>
          <p:cNvSpPr>
            <a:spLocks noGrp="1" noChangeArrowheads="1"/>
          </p:cNvSpPr>
          <p:nvPr>
            <p:ph type="dt" idx="1"/>
          </p:nvPr>
        </p:nvSpPr>
        <p:spPr>
          <a:ln/>
        </p:spPr>
        <p:txBody>
          <a:bodyPr/>
          <a:lstStyle/>
          <a:p>
            <a:fld id="{C1300C1F-95E2-4B19-9FB1-055006E71952}" type="datetime3">
              <a:rPr lang="en-GB"/>
              <a:pPr/>
              <a:t>21 April, 2015</a:t>
            </a:fld>
            <a:endParaRPr lang="en-GB"/>
          </a:p>
        </p:txBody>
      </p:sp>
      <p:sp>
        <p:nvSpPr>
          <p:cNvPr id="7" name="Rectangle 7"/>
          <p:cNvSpPr>
            <a:spLocks noGrp="1" noChangeArrowheads="1"/>
          </p:cNvSpPr>
          <p:nvPr>
            <p:ph type="sldNum" sz="quarter" idx="5"/>
          </p:nvPr>
        </p:nvSpPr>
        <p:spPr>
          <a:ln/>
        </p:spPr>
        <p:txBody>
          <a:bodyPr/>
          <a:lstStyle/>
          <a:p>
            <a:fld id="{7F8E815B-BFDF-41E2-B653-A8E35FA5047E}" type="slidenum">
              <a:rPr lang="en-GB"/>
              <a:pPr/>
              <a:t>1</a:t>
            </a:fld>
            <a:endParaRPr lang="en-GB"/>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pPr algn="l" rtl="0"/>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E39FAB03-390D-4CBC-9A4D-5BEF1F2E2AAD}" type="datetime3">
              <a:rPr lang="en-US" smtClean="0">
                <a:latin typeface="Arial" charset="0"/>
              </a:rPr>
              <a:pPr/>
              <a:t>21 April 2015</a:t>
            </a:fld>
            <a:endParaRPr lang="en-US" smtClean="0">
              <a:latin typeface="Arial" charset="0"/>
            </a:endParaRPr>
          </a:p>
        </p:txBody>
      </p:sp>
      <p:sp>
        <p:nvSpPr>
          <p:cNvPr id="25603" name="Rectangle 7"/>
          <p:cNvSpPr>
            <a:spLocks noGrp="1" noChangeArrowheads="1"/>
          </p:cNvSpPr>
          <p:nvPr>
            <p:ph type="sldNum" sz="quarter" idx="5"/>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63511C8B-F04A-447C-A2E2-4BA68CE12B07}" type="slidenum">
              <a:rPr lang="en-US" smtClean="0">
                <a:latin typeface="Arial" charset="0"/>
              </a:rPr>
              <a:pPr/>
              <a:t>3</a:t>
            </a:fld>
            <a:endParaRPr lang="en-US" smtClean="0">
              <a:latin typeface="Arial" charset="0"/>
            </a:endParaRPr>
          </a:p>
        </p:txBody>
      </p:sp>
      <p:sp>
        <p:nvSpPr>
          <p:cNvPr id="25604" name="Rectangle 2"/>
          <p:cNvSpPr>
            <a:spLocks noGrp="1" noRot="1" noChangeAspect="1" noChangeArrowheads="1" noTextEdit="1"/>
          </p:cNvSpPr>
          <p:nvPr>
            <p:ph type="sldImg"/>
          </p:nvPr>
        </p:nvSpPr>
        <p:spPr>
          <a:ln/>
        </p:spPr>
      </p:sp>
      <p:sp>
        <p:nvSpPr>
          <p:cNvPr id="25605" name="Rectangle 3"/>
          <p:cNvSpPr>
            <a:spLocks noGrp="1" noChangeArrowheads="1"/>
          </p:cNvSpPr>
          <p:nvPr>
            <p:ph type="body" idx="1"/>
          </p:nvPr>
        </p:nvSpPr>
        <p:spPr>
          <a:noFill/>
        </p:spPr>
        <p:txBody>
          <a:bodyPr/>
          <a:lstStyle/>
          <a:p>
            <a:endParaRPr lang="fr-FR" smtClean="0"/>
          </a:p>
        </p:txBody>
      </p:sp>
      <p:sp>
        <p:nvSpPr>
          <p:cNvPr id="25606" name="Footer Placeholder 1"/>
          <p:cNvSpPr>
            <a:spLocks noGrp="1"/>
          </p:cNvSpPr>
          <p:nvPr>
            <p:ph type="ftr" sz="quarter" idx="4"/>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r>
              <a:rPr lang="en-US" smtClean="0">
                <a:latin typeface="Arial" charset="0"/>
              </a:rPr>
              <a:t>What working for WHO as an international civil servant means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dt" sz="quarter" idx="1"/>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009711F5-971B-4F00-B3A1-8721C1D5D70A}" type="datetime3">
              <a:rPr lang="en-US" smtClean="0">
                <a:solidFill>
                  <a:srgbClr val="000000"/>
                </a:solidFill>
                <a:latin typeface="Arial" charset="0"/>
              </a:rPr>
              <a:pPr/>
              <a:t>21 April 2015</a:t>
            </a:fld>
            <a:endParaRPr lang="en-US" smtClean="0">
              <a:solidFill>
                <a:srgbClr val="000000"/>
              </a:solidFill>
              <a:latin typeface="Arial" charset="0"/>
            </a:endParaRPr>
          </a:p>
        </p:txBody>
      </p:sp>
      <p:sp>
        <p:nvSpPr>
          <p:cNvPr id="26627" name="Rectangle 7"/>
          <p:cNvSpPr>
            <a:spLocks noGrp="1" noChangeArrowheads="1"/>
          </p:cNvSpPr>
          <p:nvPr>
            <p:ph type="sldNum" sz="quarter" idx="5"/>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A4CE13A9-9C42-4F56-9FAE-A77AC705E5E1}" type="slidenum">
              <a:rPr lang="en-US" smtClean="0">
                <a:solidFill>
                  <a:srgbClr val="000000"/>
                </a:solidFill>
                <a:latin typeface="Arial" charset="0"/>
              </a:rPr>
              <a:pPr/>
              <a:t>4</a:t>
            </a:fld>
            <a:endParaRPr lang="en-US" smtClean="0">
              <a:solidFill>
                <a:srgbClr val="000000"/>
              </a:solidFill>
              <a:latin typeface="Arial" charset="0"/>
            </a:endParaRPr>
          </a:p>
        </p:txBody>
      </p:sp>
      <p:sp>
        <p:nvSpPr>
          <p:cNvPr id="26628" name="Rectangle 2"/>
          <p:cNvSpPr>
            <a:spLocks noGrp="1" noRot="1" noChangeAspect="1" noChangeArrowheads="1" noTextEdit="1"/>
          </p:cNvSpPr>
          <p:nvPr>
            <p:ph type="sldImg"/>
          </p:nvPr>
        </p:nvSpPr>
        <p:spPr>
          <a:ln/>
        </p:spPr>
      </p:sp>
      <p:sp>
        <p:nvSpPr>
          <p:cNvPr id="26629" name="Rectangle 3"/>
          <p:cNvSpPr>
            <a:spLocks noGrp="1" noChangeArrowheads="1"/>
          </p:cNvSpPr>
          <p:nvPr>
            <p:ph type="body" idx="1"/>
          </p:nvPr>
        </p:nvSpPr>
        <p:spPr>
          <a:noFill/>
        </p:spPr>
        <p:txBody>
          <a:bodyPr/>
          <a:lstStyle/>
          <a:p>
            <a:endParaRPr lang="fr-FR" smtClean="0"/>
          </a:p>
        </p:txBody>
      </p:sp>
      <p:sp>
        <p:nvSpPr>
          <p:cNvPr id="26630" name="Footer Placeholder 1"/>
          <p:cNvSpPr>
            <a:spLocks noGrp="1"/>
          </p:cNvSpPr>
          <p:nvPr>
            <p:ph type="ftr" sz="quarter" idx="4"/>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r>
              <a:rPr lang="en-US" smtClean="0">
                <a:solidFill>
                  <a:srgbClr val="000000"/>
                </a:solidFill>
                <a:latin typeface="Arial" charset="0"/>
              </a:rPr>
              <a:t>What working for WHO as an international civil servant means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dt" sz="quarter" idx="1"/>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302A9669-5426-40E8-8E6F-F52C7BA66067}" type="datetime3">
              <a:rPr lang="en-US" smtClean="0">
                <a:solidFill>
                  <a:srgbClr val="000000"/>
                </a:solidFill>
                <a:latin typeface="Arial" charset="0"/>
              </a:rPr>
              <a:pPr/>
              <a:t>21 April 2015</a:t>
            </a:fld>
            <a:endParaRPr lang="en-US" smtClean="0">
              <a:solidFill>
                <a:srgbClr val="000000"/>
              </a:solidFill>
              <a:latin typeface="Arial" charset="0"/>
            </a:endParaRPr>
          </a:p>
        </p:txBody>
      </p:sp>
      <p:sp>
        <p:nvSpPr>
          <p:cNvPr id="27651" name="Rectangle 7"/>
          <p:cNvSpPr>
            <a:spLocks noGrp="1" noChangeArrowheads="1"/>
          </p:cNvSpPr>
          <p:nvPr>
            <p:ph type="sldNum" sz="quarter" idx="5"/>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002EBC99-E822-4BCD-9AC2-18E4D891477E}" type="slidenum">
              <a:rPr lang="en-US" smtClean="0">
                <a:solidFill>
                  <a:srgbClr val="000000"/>
                </a:solidFill>
                <a:latin typeface="Arial" charset="0"/>
              </a:rPr>
              <a:pPr/>
              <a:t>5</a:t>
            </a:fld>
            <a:endParaRPr lang="en-US" smtClean="0">
              <a:solidFill>
                <a:srgbClr val="000000"/>
              </a:solidFill>
              <a:latin typeface="Arial" charset="0"/>
            </a:endParaRPr>
          </a:p>
        </p:txBody>
      </p:sp>
      <p:sp>
        <p:nvSpPr>
          <p:cNvPr id="27652" name="Rectangle 2"/>
          <p:cNvSpPr>
            <a:spLocks noGrp="1" noRot="1" noChangeAspect="1" noChangeArrowheads="1" noTextEdit="1"/>
          </p:cNvSpPr>
          <p:nvPr>
            <p:ph type="sldImg"/>
          </p:nvPr>
        </p:nvSpPr>
        <p:spPr>
          <a:ln/>
        </p:spPr>
      </p:sp>
      <p:sp>
        <p:nvSpPr>
          <p:cNvPr id="27653" name="Rectangle 3"/>
          <p:cNvSpPr>
            <a:spLocks noGrp="1" noChangeArrowheads="1"/>
          </p:cNvSpPr>
          <p:nvPr>
            <p:ph type="body" idx="1"/>
          </p:nvPr>
        </p:nvSpPr>
        <p:spPr>
          <a:noFill/>
        </p:spPr>
        <p:txBody>
          <a:bodyPr/>
          <a:lstStyle/>
          <a:p>
            <a:endParaRPr lang="fr-FR" smtClean="0"/>
          </a:p>
        </p:txBody>
      </p:sp>
      <p:sp>
        <p:nvSpPr>
          <p:cNvPr id="27654" name="Footer Placeholder 1"/>
          <p:cNvSpPr>
            <a:spLocks noGrp="1"/>
          </p:cNvSpPr>
          <p:nvPr>
            <p:ph type="ftr" sz="quarter" idx="4"/>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r>
              <a:rPr lang="en-US" smtClean="0">
                <a:solidFill>
                  <a:srgbClr val="000000"/>
                </a:solidFill>
                <a:latin typeface="Arial" charset="0"/>
              </a:rPr>
              <a:t>What working for WHO as an international civil servant means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dt" sz="quarter" idx="1"/>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090D2FD8-5508-4F6A-B93E-7DBB18F56B22}" type="datetime3">
              <a:rPr lang="en-US" smtClean="0">
                <a:solidFill>
                  <a:srgbClr val="000000"/>
                </a:solidFill>
                <a:latin typeface="Arial" charset="0"/>
              </a:rPr>
              <a:pPr/>
              <a:t>21 April 2015</a:t>
            </a:fld>
            <a:endParaRPr lang="en-US" smtClean="0">
              <a:solidFill>
                <a:srgbClr val="000000"/>
              </a:solidFill>
              <a:latin typeface="Arial" charset="0"/>
            </a:endParaRPr>
          </a:p>
        </p:txBody>
      </p:sp>
      <p:sp>
        <p:nvSpPr>
          <p:cNvPr id="28675" name="Rectangle 7"/>
          <p:cNvSpPr>
            <a:spLocks noGrp="1" noChangeArrowheads="1"/>
          </p:cNvSpPr>
          <p:nvPr>
            <p:ph type="sldNum" sz="quarter" idx="5"/>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28D243D0-6332-4F3B-ABF6-C3EAE8C68A2B}" type="slidenum">
              <a:rPr lang="en-US" smtClean="0">
                <a:solidFill>
                  <a:srgbClr val="000000"/>
                </a:solidFill>
                <a:latin typeface="Arial" charset="0"/>
              </a:rPr>
              <a:pPr/>
              <a:t>6</a:t>
            </a:fld>
            <a:endParaRPr lang="en-US" smtClean="0">
              <a:solidFill>
                <a:srgbClr val="000000"/>
              </a:solidFill>
              <a:latin typeface="Arial" charset="0"/>
            </a:endParaRPr>
          </a:p>
        </p:txBody>
      </p:sp>
      <p:sp>
        <p:nvSpPr>
          <p:cNvPr id="28676" name="Rectangle 2"/>
          <p:cNvSpPr>
            <a:spLocks noGrp="1" noRot="1" noChangeAspect="1" noChangeArrowheads="1" noTextEdit="1"/>
          </p:cNvSpPr>
          <p:nvPr>
            <p:ph type="sldImg"/>
          </p:nvPr>
        </p:nvSpPr>
        <p:spPr>
          <a:ln/>
        </p:spPr>
      </p:sp>
      <p:sp>
        <p:nvSpPr>
          <p:cNvPr id="28677" name="Rectangle 3"/>
          <p:cNvSpPr>
            <a:spLocks noGrp="1" noChangeArrowheads="1"/>
          </p:cNvSpPr>
          <p:nvPr>
            <p:ph type="body" idx="1"/>
          </p:nvPr>
        </p:nvSpPr>
        <p:spPr>
          <a:noFill/>
        </p:spPr>
        <p:txBody>
          <a:bodyPr/>
          <a:lstStyle/>
          <a:p>
            <a:endParaRPr lang="fr-FR" smtClean="0"/>
          </a:p>
        </p:txBody>
      </p:sp>
      <p:sp>
        <p:nvSpPr>
          <p:cNvPr id="28678" name="Footer Placeholder 1"/>
          <p:cNvSpPr>
            <a:spLocks noGrp="1"/>
          </p:cNvSpPr>
          <p:nvPr>
            <p:ph type="ftr" sz="quarter" idx="4"/>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r>
              <a:rPr lang="en-US" smtClean="0">
                <a:solidFill>
                  <a:srgbClr val="000000"/>
                </a:solidFill>
                <a:latin typeface="Arial" charset="0"/>
              </a:rPr>
              <a:t>What working for WHO as an international civil servant means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dt" sz="quarter" idx="1"/>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46CDD7BF-D57B-471A-A53B-DAE8ABA326B7}" type="datetime3">
              <a:rPr lang="en-US" smtClean="0">
                <a:solidFill>
                  <a:srgbClr val="000000"/>
                </a:solidFill>
                <a:latin typeface="Arial" charset="0"/>
              </a:rPr>
              <a:pPr/>
              <a:t>21 April 2015</a:t>
            </a:fld>
            <a:endParaRPr lang="en-US" smtClean="0">
              <a:solidFill>
                <a:srgbClr val="000000"/>
              </a:solidFill>
              <a:latin typeface="Arial" charset="0"/>
            </a:endParaRPr>
          </a:p>
        </p:txBody>
      </p:sp>
      <p:sp>
        <p:nvSpPr>
          <p:cNvPr id="29699" name="Rectangle 7"/>
          <p:cNvSpPr>
            <a:spLocks noGrp="1" noChangeArrowheads="1"/>
          </p:cNvSpPr>
          <p:nvPr>
            <p:ph type="sldNum" sz="quarter" idx="5"/>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B26BF4C0-C9E6-445D-96EF-4117CE018DAB}" type="slidenum">
              <a:rPr lang="en-US" smtClean="0">
                <a:solidFill>
                  <a:srgbClr val="000000"/>
                </a:solidFill>
                <a:latin typeface="Arial" charset="0"/>
              </a:rPr>
              <a:pPr/>
              <a:t>7</a:t>
            </a:fld>
            <a:endParaRPr lang="en-US" smtClean="0">
              <a:solidFill>
                <a:srgbClr val="000000"/>
              </a:solidFill>
              <a:latin typeface="Arial" charset="0"/>
            </a:endParaRPr>
          </a:p>
        </p:txBody>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noFill/>
        </p:spPr>
        <p:txBody>
          <a:bodyPr/>
          <a:lstStyle/>
          <a:p>
            <a:endParaRPr lang="fr-FR" smtClean="0"/>
          </a:p>
        </p:txBody>
      </p:sp>
      <p:sp>
        <p:nvSpPr>
          <p:cNvPr id="29702" name="Footer Placeholder 1"/>
          <p:cNvSpPr>
            <a:spLocks noGrp="1"/>
          </p:cNvSpPr>
          <p:nvPr>
            <p:ph type="ftr" sz="quarter" idx="4"/>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r>
              <a:rPr lang="en-US" smtClean="0">
                <a:solidFill>
                  <a:srgbClr val="000000"/>
                </a:solidFill>
                <a:latin typeface="Arial" charset="0"/>
              </a:rPr>
              <a:t>What working for WHO as an international civil servant means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dt" sz="quarter" idx="1"/>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1BBB447A-283C-4565-B069-9A95CA3585BD}" type="datetime3">
              <a:rPr lang="en-US" smtClean="0">
                <a:solidFill>
                  <a:srgbClr val="000000"/>
                </a:solidFill>
                <a:latin typeface="Arial" charset="0"/>
              </a:rPr>
              <a:pPr/>
              <a:t>21 April 2015</a:t>
            </a:fld>
            <a:endParaRPr lang="en-US" smtClean="0">
              <a:solidFill>
                <a:srgbClr val="000000"/>
              </a:solidFill>
              <a:latin typeface="Arial" charset="0"/>
            </a:endParaRPr>
          </a:p>
        </p:txBody>
      </p:sp>
      <p:sp>
        <p:nvSpPr>
          <p:cNvPr id="30723" name="Rectangle 7"/>
          <p:cNvSpPr>
            <a:spLocks noGrp="1" noChangeArrowheads="1"/>
          </p:cNvSpPr>
          <p:nvPr>
            <p:ph type="sldNum" sz="quarter" idx="5"/>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5AC1FC67-08A9-41DB-A0D2-21179B205514}" type="slidenum">
              <a:rPr lang="en-US" smtClean="0">
                <a:solidFill>
                  <a:srgbClr val="000000"/>
                </a:solidFill>
                <a:latin typeface="Arial" charset="0"/>
              </a:rPr>
              <a:pPr/>
              <a:t>11</a:t>
            </a:fld>
            <a:endParaRPr lang="en-US" smtClean="0">
              <a:solidFill>
                <a:srgbClr val="000000"/>
              </a:solidFill>
              <a:latin typeface="Arial" charset="0"/>
            </a:endParaRPr>
          </a:p>
        </p:txBody>
      </p:sp>
      <p:sp>
        <p:nvSpPr>
          <p:cNvPr id="30724" name="Rectangle 2"/>
          <p:cNvSpPr>
            <a:spLocks noGrp="1" noRot="1" noChangeAspect="1" noChangeArrowheads="1" noTextEdit="1"/>
          </p:cNvSpPr>
          <p:nvPr>
            <p:ph type="sldImg"/>
          </p:nvPr>
        </p:nvSpPr>
        <p:spPr>
          <a:ln/>
        </p:spPr>
      </p:sp>
      <p:sp>
        <p:nvSpPr>
          <p:cNvPr id="30725" name="Rectangle 3"/>
          <p:cNvSpPr>
            <a:spLocks noGrp="1" noChangeArrowheads="1"/>
          </p:cNvSpPr>
          <p:nvPr>
            <p:ph type="body" idx="1"/>
          </p:nvPr>
        </p:nvSpPr>
        <p:spPr>
          <a:noFill/>
        </p:spPr>
        <p:txBody>
          <a:bodyPr/>
          <a:lstStyle/>
          <a:p>
            <a:endParaRPr lang="fr-FR" smtClean="0"/>
          </a:p>
        </p:txBody>
      </p:sp>
      <p:sp>
        <p:nvSpPr>
          <p:cNvPr id="30726" name="Footer Placeholder 1"/>
          <p:cNvSpPr>
            <a:spLocks noGrp="1"/>
          </p:cNvSpPr>
          <p:nvPr>
            <p:ph type="ftr" sz="quarter" idx="4"/>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r>
              <a:rPr lang="en-US" smtClean="0">
                <a:solidFill>
                  <a:srgbClr val="000000"/>
                </a:solidFill>
                <a:latin typeface="Arial" charset="0"/>
              </a:rPr>
              <a:t>What working for WHO as an international civil servant means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dt" sz="quarter" idx="1"/>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1599F113-792C-4C71-8A30-830E28036BB7}" type="datetime3">
              <a:rPr lang="en-US" smtClean="0">
                <a:solidFill>
                  <a:srgbClr val="000000"/>
                </a:solidFill>
                <a:latin typeface="Arial" charset="0"/>
              </a:rPr>
              <a:pPr/>
              <a:t>21 April 2015</a:t>
            </a:fld>
            <a:endParaRPr lang="en-US" smtClean="0">
              <a:solidFill>
                <a:srgbClr val="000000"/>
              </a:solidFill>
              <a:latin typeface="Arial" charset="0"/>
            </a:endParaRPr>
          </a:p>
        </p:txBody>
      </p:sp>
      <p:sp>
        <p:nvSpPr>
          <p:cNvPr id="31747" name="Rectangle 7"/>
          <p:cNvSpPr>
            <a:spLocks noGrp="1" noChangeArrowheads="1"/>
          </p:cNvSpPr>
          <p:nvPr>
            <p:ph type="sldNum" sz="quarter" idx="5"/>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90D6B157-EE9F-4CFC-A598-F6EF41E3BA49}" type="slidenum">
              <a:rPr lang="en-US" smtClean="0">
                <a:solidFill>
                  <a:srgbClr val="000000"/>
                </a:solidFill>
                <a:latin typeface="Arial" charset="0"/>
              </a:rPr>
              <a:pPr/>
              <a:t>13</a:t>
            </a:fld>
            <a:endParaRPr lang="en-US" smtClean="0">
              <a:solidFill>
                <a:srgbClr val="000000"/>
              </a:solidFill>
              <a:latin typeface="Arial" charset="0"/>
            </a:endParaRPr>
          </a:p>
        </p:txBody>
      </p:sp>
      <p:sp>
        <p:nvSpPr>
          <p:cNvPr id="31748" name="Rectangle 2"/>
          <p:cNvSpPr>
            <a:spLocks noGrp="1" noRot="1" noChangeAspect="1" noChangeArrowheads="1" noTextEdit="1"/>
          </p:cNvSpPr>
          <p:nvPr>
            <p:ph type="sldImg"/>
          </p:nvPr>
        </p:nvSpPr>
        <p:spPr>
          <a:ln/>
        </p:spPr>
      </p:sp>
      <p:sp>
        <p:nvSpPr>
          <p:cNvPr id="31749" name="Rectangle 3"/>
          <p:cNvSpPr>
            <a:spLocks noGrp="1" noChangeArrowheads="1"/>
          </p:cNvSpPr>
          <p:nvPr>
            <p:ph type="body" idx="1"/>
          </p:nvPr>
        </p:nvSpPr>
        <p:spPr>
          <a:noFill/>
        </p:spPr>
        <p:txBody>
          <a:bodyPr/>
          <a:lstStyle/>
          <a:p>
            <a:endParaRPr lang="fr-FR" smtClean="0"/>
          </a:p>
        </p:txBody>
      </p:sp>
      <p:sp>
        <p:nvSpPr>
          <p:cNvPr id="31750" name="Footer Placeholder 1"/>
          <p:cNvSpPr>
            <a:spLocks noGrp="1"/>
          </p:cNvSpPr>
          <p:nvPr>
            <p:ph type="ftr" sz="quarter" idx="4"/>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r>
              <a:rPr lang="en-US" smtClean="0">
                <a:solidFill>
                  <a:srgbClr val="000000"/>
                </a:solidFill>
                <a:latin typeface="Arial" charset="0"/>
              </a:rPr>
              <a:t>What working for WHO as an international civil servant means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dt" sz="quarter" idx="1"/>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C775D599-A925-4198-9A36-2298700C4863}" type="datetime3">
              <a:rPr lang="en-US" smtClean="0">
                <a:solidFill>
                  <a:srgbClr val="000000"/>
                </a:solidFill>
                <a:latin typeface="Arial" charset="0"/>
              </a:rPr>
              <a:pPr/>
              <a:t>21 April 2015</a:t>
            </a:fld>
            <a:endParaRPr lang="en-US" smtClean="0">
              <a:solidFill>
                <a:srgbClr val="000000"/>
              </a:solidFill>
              <a:latin typeface="Arial" charset="0"/>
            </a:endParaRPr>
          </a:p>
        </p:txBody>
      </p:sp>
      <p:sp>
        <p:nvSpPr>
          <p:cNvPr id="32771" name="Rectangle 7"/>
          <p:cNvSpPr>
            <a:spLocks noGrp="1" noChangeArrowheads="1"/>
          </p:cNvSpPr>
          <p:nvPr>
            <p:ph type="sldNum" sz="quarter" idx="5"/>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fld id="{D0960E6F-03E7-4766-9CB4-68B22AF27A79}" type="slidenum">
              <a:rPr lang="en-US" smtClean="0">
                <a:solidFill>
                  <a:srgbClr val="000000"/>
                </a:solidFill>
                <a:latin typeface="Arial" charset="0"/>
              </a:rPr>
              <a:pPr/>
              <a:t>14</a:t>
            </a:fld>
            <a:endParaRPr lang="en-US" smtClean="0">
              <a:solidFill>
                <a:srgbClr val="000000"/>
              </a:solidFill>
              <a:latin typeface="Arial" charset="0"/>
            </a:endParaRPr>
          </a:p>
        </p:txBody>
      </p:sp>
      <p:sp>
        <p:nvSpPr>
          <p:cNvPr id="32772" name="Rectangle 2"/>
          <p:cNvSpPr>
            <a:spLocks noGrp="1" noRot="1" noChangeAspect="1" noChangeArrowheads="1" noTextEdit="1"/>
          </p:cNvSpPr>
          <p:nvPr>
            <p:ph type="sldImg"/>
          </p:nvPr>
        </p:nvSpPr>
        <p:spPr>
          <a:ln/>
        </p:spPr>
      </p:sp>
      <p:sp>
        <p:nvSpPr>
          <p:cNvPr id="32773" name="Rectangle 3"/>
          <p:cNvSpPr>
            <a:spLocks noGrp="1" noChangeArrowheads="1"/>
          </p:cNvSpPr>
          <p:nvPr>
            <p:ph type="body" idx="1"/>
          </p:nvPr>
        </p:nvSpPr>
        <p:spPr>
          <a:noFill/>
        </p:spPr>
        <p:txBody>
          <a:bodyPr/>
          <a:lstStyle/>
          <a:p>
            <a:endParaRPr lang="fr-FR" smtClean="0"/>
          </a:p>
        </p:txBody>
      </p:sp>
      <p:sp>
        <p:nvSpPr>
          <p:cNvPr id="32774" name="Footer Placeholder 1"/>
          <p:cNvSpPr>
            <a:spLocks noGrp="1"/>
          </p:cNvSpPr>
          <p:nvPr>
            <p:ph type="ftr" sz="quarter" idx="4"/>
          </p:nvPr>
        </p:nvSpPr>
        <p:spPr>
          <a:noFill/>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r>
              <a:rPr lang="en-US" smtClean="0">
                <a:solidFill>
                  <a:srgbClr val="000000"/>
                </a:solidFill>
                <a:latin typeface="Arial" charset="0"/>
              </a:rPr>
              <a:t>What working for WHO as an international civil servant means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96955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3350" cy="6607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0"/>
            <a:ext cx="7867650" cy="6607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89108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732678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91455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7525"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1950"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546097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89962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026028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167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70641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94759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10693400" cy="136525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517525" y="1522413"/>
            <a:ext cx="9696450" cy="50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p:txBody>
      </p:sp>
      <p:sp>
        <p:nvSpPr>
          <p:cNvPr id="7174" name="Line 6"/>
          <p:cNvSpPr>
            <a:spLocks noChangeShapeType="1"/>
          </p:cNvSpPr>
          <p:nvPr/>
        </p:nvSpPr>
        <p:spPr bwMode="auto">
          <a:xfrm>
            <a:off x="0" y="1374775"/>
            <a:ext cx="106934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a:p>
        </p:txBody>
      </p:sp>
      <p:sp>
        <p:nvSpPr>
          <p:cNvPr id="7180" name="Rectangle 12"/>
          <p:cNvSpPr>
            <a:spLocks noChangeArrowheads="1"/>
          </p:cNvSpPr>
          <p:nvPr/>
        </p:nvSpPr>
        <p:spPr bwMode="auto">
          <a:xfrm>
            <a:off x="1588" y="6632575"/>
            <a:ext cx="10693400" cy="928688"/>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 name="Rectangle 13"/>
          <p:cNvSpPr>
            <a:spLocks noChangeArrowheads="1"/>
          </p:cNvSpPr>
          <p:nvPr/>
        </p:nvSpPr>
        <p:spPr bwMode="auto">
          <a:xfrm>
            <a:off x="1084263" y="7085013"/>
            <a:ext cx="496728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42988" rtl="0"/>
            <a:r>
              <a:rPr lang="en-GB" sz="1400" dirty="0" smtClean="0">
                <a:solidFill>
                  <a:srgbClr val="96CCEE"/>
                </a:solidFill>
                <a:latin typeface="Arial Narrow" pitchFamily="34" charset="0"/>
              </a:rPr>
              <a:t>Go pre-deployment</a:t>
            </a:r>
            <a:r>
              <a:rPr lang="en-GB" sz="1400" baseline="0" dirty="0" smtClean="0">
                <a:solidFill>
                  <a:srgbClr val="96CCEE"/>
                </a:solidFill>
                <a:latin typeface="Arial Narrow" pitchFamily="34" charset="0"/>
              </a:rPr>
              <a:t> Training</a:t>
            </a:r>
          </a:p>
          <a:p>
            <a:pPr defTabSz="1042988" rtl="0"/>
            <a:endParaRPr lang="en-GB" sz="1400" dirty="0">
              <a:solidFill>
                <a:srgbClr val="96CCEE"/>
              </a:solidFill>
              <a:latin typeface="Arial Narrow" pitchFamily="34" charset="0"/>
            </a:endParaRPr>
          </a:p>
        </p:txBody>
      </p:sp>
      <p:sp>
        <p:nvSpPr>
          <p:cNvPr id="7182" name="Rectangle 14"/>
          <p:cNvSpPr>
            <a:spLocks noChangeArrowheads="1"/>
          </p:cNvSpPr>
          <p:nvPr/>
        </p:nvSpPr>
        <p:spPr bwMode="auto">
          <a:xfrm>
            <a:off x="420688" y="705485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1042988" rtl="0"/>
            <a:fld id="{3AAF2A63-3F2A-4690-8979-6DF1E08E3B42}" type="slidenum">
              <a:rPr lang="ar-SA" sz="1700">
                <a:solidFill>
                  <a:srgbClr val="72BBE8"/>
                </a:solidFill>
                <a:latin typeface="Arial Narrow" pitchFamily="34" charset="0"/>
              </a:rPr>
              <a:pPr algn="r" defTabSz="1042988" rtl="0"/>
              <a:t>‹#›</a:t>
            </a:fld>
            <a:r>
              <a:rPr lang="en-GB" sz="1700">
                <a:solidFill>
                  <a:srgbClr val="72BBE8"/>
                </a:solidFill>
                <a:latin typeface="Arial Narrow" pitchFamily="34" charset="0"/>
              </a:rPr>
              <a:t> </a:t>
            </a:r>
            <a:r>
              <a:rPr lang="en-US" sz="2400" baseline="1400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521575" y="6659563"/>
            <a:ext cx="2581275" cy="7905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charset="0"/>
          <a:cs typeface="Arial" charset="0"/>
        </a:defRPr>
      </a:lvl2pPr>
      <a:lvl3pPr algn="ctr" defTabSz="1042988" rtl="0" fontAlgn="base">
        <a:spcBef>
          <a:spcPct val="0"/>
        </a:spcBef>
        <a:spcAft>
          <a:spcPct val="0"/>
        </a:spcAft>
        <a:defRPr sz="4000" b="1">
          <a:solidFill>
            <a:srgbClr val="000066"/>
          </a:solidFill>
          <a:latin typeface="Arial" charset="0"/>
          <a:cs typeface="Arial" charset="0"/>
        </a:defRPr>
      </a:lvl3pPr>
      <a:lvl4pPr algn="ctr" defTabSz="1042988" rtl="0" fontAlgn="base">
        <a:spcBef>
          <a:spcPct val="0"/>
        </a:spcBef>
        <a:spcAft>
          <a:spcPct val="0"/>
        </a:spcAft>
        <a:defRPr sz="4000" b="1">
          <a:solidFill>
            <a:srgbClr val="000066"/>
          </a:solidFill>
          <a:latin typeface="Arial" charset="0"/>
          <a:cs typeface="Arial" charset="0"/>
        </a:defRPr>
      </a:lvl4pPr>
      <a:lvl5pPr algn="ctr" defTabSz="1042988" rtl="0" fontAlgn="base">
        <a:spcBef>
          <a:spcPct val="0"/>
        </a:spcBef>
        <a:spcAft>
          <a:spcPct val="0"/>
        </a:spcAft>
        <a:defRPr sz="4000" b="1">
          <a:solidFill>
            <a:srgbClr val="000066"/>
          </a:solidFill>
          <a:latin typeface="Arial" charset="0"/>
          <a:cs typeface="Arial" charset="0"/>
        </a:defRPr>
      </a:lvl5pPr>
      <a:lvl6pPr marL="457200" algn="ctr" defTabSz="1042988" rtl="0" fontAlgn="base">
        <a:spcBef>
          <a:spcPct val="0"/>
        </a:spcBef>
        <a:spcAft>
          <a:spcPct val="0"/>
        </a:spcAft>
        <a:defRPr sz="4000" b="1">
          <a:solidFill>
            <a:srgbClr val="000066"/>
          </a:solidFill>
          <a:latin typeface="Arial" charset="0"/>
          <a:cs typeface="Arial" charset="0"/>
        </a:defRPr>
      </a:lvl6pPr>
      <a:lvl7pPr marL="914400" algn="ctr" defTabSz="1042988" rtl="0" fontAlgn="base">
        <a:spcBef>
          <a:spcPct val="0"/>
        </a:spcBef>
        <a:spcAft>
          <a:spcPct val="0"/>
        </a:spcAft>
        <a:defRPr sz="4000" b="1">
          <a:solidFill>
            <a:srgbClr val="000066"/>
          </a:solidFill>
          <a:latin typeface="Arial" charset="0"/>
          <a:cs typeface="Arial" charset="0"/>
        </a:defRPr>
      </a:lvl7pPr>
      <a:lvl8pPr marL="1371600" algn="ctr" defTabSz="1042988" rtl="0" fontAlgn="base">
        <a:spcBef>
          <a:spcPct val="0"/>
        </a:spcBef>
        <a:spcAft>
          <a:spcPct val="0"/>
        </a:spcAft>
        <a:defRPr sz="4000" b="1">
          <a:solidFill>
            <a:srgbClr val="000066"/>
          </a:solidFill>
          <a:latin typeface="Arial" charset="0"/>
          <a:cs typeface="Arial" charset="0"/>
        </a:defRPr>
      </a:lvl8pPr>
      <a:lvl9pPr marL="1828800" algn="ctr" defTabSz="1042988" rtl="0" fontAlgn="base">
        <a:spcBef>
          <a:spcPct val="0"/>
        </a:spcBef>
        <a:spcAft>
          <a:spcPct val="0"/>
        </a:spcAft>
        <a:defRPr sz="4000" b="1">
          <a:solidFill>
            <a:srgbClr val="000066"/>
          </a:solidFill>
          <a:latin typeface="Arial" charset="0"/>
          <a:cs typeface="Arial" charset="0"/>
        </a:defRPr>
      </a:lvl9pPr>
    </p:titleStyle>
    <p:bodyStyle>
      <a:lvl1pPr marL="390525" indent="-390525" algn="l" defTabSz="1042988" rtl="0" fontAlgn="base">
        <a:spcBef>
          <a:spcPct val="80000"/>
        </a:spcBef>
        <a:spcAft>
          <a:spcPct val="0"/>
        </a:spcAft>
        <a:buClr>
          <a:srgbClr val="1E7FB8"/>
        </a:buClr>
        <a:buFont typeface="Wingdings" pitchFamily="2" charset="2"/>
        <a:buChar char="l"/>
        <a:defRPr sz="2800">
          <a:solidFill>
            <a:srgbClr val="000066"/>
          </a:solidFill>
          <a:latin typeface="+mn-lt"/>
          <a:ea typeface="+mn-ea"/>
          <a:cs typeface="+mn-cs"/>
        </a:defRPr>
      </a:lvl1pPr>
      <a:lvl2pPr marL="919163" indent="-322263" algn="l" defTabSz="1042988" rtl="0" fontAlgn="base">
        <a:spcBef>
          <a:spcPct val="20000"/>
        </a:spcBef>
        <a:spcAft>
          <a:spcPct val="0"/>
        </a:spcAft>
        <a:buClr>
          <a:srgbClr val="1E7FB8"/>
        </a:buClr>
        <a:buFont typeface="Arial" charset="0"/>
        <a:buChar char="–"/>
        <a:defRPr sz="2400">
          <a:solidFill>
            <a:srgbClr val="000066"/>
          </a:solidFill>
          <a:latin typeface="+mn-lt"/>
          <a:cs typeface="+mn-cs"/>
        </a:defRPr>
      </a:lvl2pPr>
      <a:lvl3pPr marL="1433513" indent="-307975"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3pPr>
      <a:lvl4pPr marL="1898650" indent="-258763"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4pPr>
      <a:lvl5pPr marL="2268538" indent="-165100" algn="r" defTabSz="1042988" rtl="1" fontAlgn="base">
        <a:spcBef>
          <a:spcPct val="20000"/>
        </a:spcBef>
        <a:spcAft>
          <a:spcPct val="0"/>
        </a:spcAft>
        <a:buChar char="»"/>
        <a:defRPr sz="2300">
          <a:solidFill>
            <a:srgbClr val="000066"/>
          </a:solidFill>
          <a:latin typeface="+mn-lt"/>
          <a:cs typeface="+mn-cs"/>
        </a:defRPr>
      </a:lvl5pPr>
      <a:lvl6pPr marL="2725738" indent="-165100" algn="r" defTabSz="1042988" rtl="1" fontAlgn="base">
        <a:spcBef>
          <a:spcPct val="20000"/>
        </a:spcBef>
        <a:spcAft>
          <a:spcPct val="0"/>
        </a:spcAft>
        <a:buChar char="»"/>
        <a:defRPr sz="2300">
          <a:solidFill>
            <a:srgbClr val="000066"/>
          </a:solidFill>
          <a:latin typeface="+mn-lt"/>
          <a:cs typeface="+mn-cs"/>
        </a:defRPr>
      </a:lvl6pPr>
      <a:lvl7pPr marL="3182938" indent="-165100" algn="r" defTabSz="1042988" rtl="1" fontAlgn="base">
        <a:spcBef>
          <a:spcPct val="20000"/>
        </a:spcBef>
        <a:spcAft>
          <a:spcPct val="0"/>
        </a:spcAft>
        <a:buChar char="»"/>
        <a:defRPr sz="2300">
          <a:solidFill>
            <a:srgbClr val="000066"/>
          </a:solidFill>
          <a:latin typeface="+mn-lt"/>
          <a:cs typeface="+mn-cs"/>
        </a:defRPr>
      </a:lvl7pPr>
      <a:lvl8pPr marL="3640138" indent="-165100" algn="r" defTabSz="1042988" rtl="1" fontAlgn="base">
        <a:spcBef>
          <a:spcPct val="20000"/>
        </a:spcBef>
        <a:spcAft>
          <a:spcPct val="0"/>
        </a:spcAft>
        <a:buChar char="»"/>
        <a:defRPr sz="2300">
          <a:solidFill>
            <a:srgbClr val="000066"/>
          </a:solidFill>
          <a:latin typeface="+mn-lt"/>
          <a:cs typeface="+mn-cs"/>
        </a:defRPr>
      </a:lvl8pPr>
      <a:lvl9pPr marL="4097338" indent="-165100" algn="r" defTabSz="1042988" rtl="1" fontAlgn="base">
        <a:spcBef>
          <a:spcPct val="20000"/>
        </a:spcBef>
        <a:spcAft>
          <a:spcPct val="0"/>
        </a:spcAft>
        <a:buChar char="»"/>
        <a:defRPr sz="23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intranet.who.int/homes/cr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mailto:ethicsoffice@who.in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7FB8"/>
        </a:solidFill>
        <a:effectLst/>
      </p:bgPr>
    </p:bg>
    <p:spTree>
      <p:nvGrpSpPr>
        <p:cNvPr id="1" name=""/>
        <p:cNvGrpSpPr/>
        <p:nvPr/>
      </p:nvGrpSpPr>
      <p:grpSpPr>
        <a:xfrm>
          <a:off x="0" y="0"/>
          <a:ext cx="0" cy="0"/>
          <a:chOff x="0" y="0"/>
          <a:chExt cx="0" cy="0"/>
        </a:xfrm>
      </p:grpSpPr>
      <p:sp>
        <p:nvSpPr>
          <p:cNvPr id="246791" name="Rectangle 7"/>
          <p:cNvSpPr>
            <a:spLocks noChangeArrowheads="1"/>
          </p:cNvSpPr>
          <p:nvPr/>
        </p:nvSpPr>
        <p:spPr bwMode="auto">
          <a:xfrm>
            <a:off x="0" y="5310188"/>
            <a:ext cx="10693400" cy="2251075"/>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246789" name="Picture 5" descr="WHO-EN-white-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0550" y="5578475"/>
            <a:ext cx="4430713" cy="13620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245099" y="2587779"/>
            <a:ext cx="5346700" cy="4278094"/>
          </a:xfrm>
          <a:prstGeom prst="rect">
            <a:avLst/>
          </a:prstGeom>
        </p:spPr>
        <p:txBody>
          <a:bodyPr>
            <a:spAutoFit/>
          </a:bodyPr>
          <a:lstStyle/>
          <a:p>
            <a:pPr algn="ctr" defTabSz="1041246"/>
            <a:endParaRPr lang="en-US" sz="4000" dirty="0" smtClean="0">
              <a:solidFill>
                <a:srgbClr val="FFFFFF"/>
              </a:solidFill>
              <a:latin typeface="Calibri" panose="020F0502020204030204" pitchFamily="34" charset="0"/>
              <a:cs typeface="Calibri" panose="020F0502020204030204" pitchFamily="34" charset="0"/>
            </a:endParaRPr>
          </a:p>
          <a:p>
            <a:pPr algn="ctr" defTabSz="1041246"/>
            <a:endParaRPr lang="en-US" sz="4000" dirty="0" smtClean="0">
              <a:solidFill>
                <a:srgbClr val="FFFFFF"/>
              </a:solidFill>
              <a:latin typeface="Calibri" panose="020F0502020204030204" pitchFamily="34" charset="0"/>
              <a:cs typeface="Calibri" panose="020F0502020204030204" pitchFamily="34" charset="0"/>
            </a:endParaRPr>
          </a:p>
          <a:p>
            <a:pPr algn="ctr" defTabSz="1041246"/>
            <a:endParaRPr lang="en-US" sz="4000" dirty="0" smtClean="0">
              <a:solidFill>
                <a:srgbClr val="FFFFFF"/>
              </a:solidFill>
              <a:latin typeface="Calibri" panose="020F0502020204030204" pitchFamily="34" charset="0"/>
              <a:cs typeface="Calibri" panose="020F0502020204030204" pitchFamily="34" charset="0"/>
            </a:endParaRPr>
          </a:p>
          <a:p>
            <a:pPr algn="ctr" defTabSz="1041246"/>
            <a:r>
              <a:rPr lang="en-US" sz="3600" dirty="0" smtClean="0">
                <a:solidFill>
                  <a:srgbClr val="FFFFFF"/>
                </a:solidFill>
                <a:latin typeface="Calibri" panose="020F0502020204030204" pitchFamily="34" charset="0"/>
                <a:cs typeface="Calibri" panose="020F0502020204030204" pitchFamily="34" charset="0"/>
              </a:rPr>
              <a:t/>
            </a:r>
            <a:br>
              <a:rPr lang="en-US" sz="3600" dirty="0" smtClean="0">
                <a:solidFill>
                  <a:srgbClr val="FFFFFF"/>
                </a:solidFill>
                <a:latin typeface="Calibri" panose="020F0502020204030204" pitchFamily="34" charset="0"/>
                <a:cs typeface="Calibri" panose="020F0502020204030204" pitchFamily="34" charset="0"/>
              </a:rPr>
            </a:br>
            <a:endParaRPr lang="en-GB" altLang="zh-CN" sz="3600" u="sng" dirty="0" smtClean="0">
              <a:solidFill>
                <a:srgbClr val="96CCEE"/>
              </a:solidFill>
              <a:latin typeface="Calibri" panose="020F0502020204030204" pitchFamily="34" charset="0"/>
              <a:ea typeface="宋体" charset="-122"/>
              <a:cs typeface="Calibri" panose="020F0502020204030204" pitchFamily="34" charset="0"/>
            </a:endParaRPr>
          </a:p>
          <a:p>
            <a:pPr algn="ctr" defTabSz="1041246"/>
            <a:r>
              <a:rPr lang="en-US" sz="3200" dirty="0" smtClean="0">
                <a:solidFill>
                  <a:srgbClr val="96CCEE"/>
                </a:solidFill>
                <a:latin typeface="Calibri" panose="020F0502020204030204" pitchFamily="34" charset="0"/>
                <a:cs typeface="Calibri" panose="020F0502020204030204" pitchFamily="34" charset="0"/>
              </a:rPr>
              <a:t> </a:t>
            </a:r>
            <a:r>
              <a:rPr lang="en-US" sz="4000" dirty="0" smtClean="0">
                <a:solidFill>
                  <a:srgbClr val="96CCEE"/>
                </a:solidFill>
                <a:latin typeface="Calibri" panose="020F0502020204030204" pitchFamily="34" charset="0"/>
                <a:cs typeface="Calibri" panose="020F0502020204030204" pitchFamily="34" charset="0"/>
              </a:rPr>
              <a:t/>
            </a:r>
            <a:br>
              <a:rPr lang="en-US" sz="4000" dirty="0" smtClean="0">
                <a:solidFill>
                  <a:srgbClr val="96CCEE"/>
                </a:solidFill>
                <a:latin typeface="Calibri" panose="020F0502020204030204" pitchFamily="34" charset="0"/>
                <a:cs typeface="Calibri" panose="020F0502020204030204" pitchFamily="34" charset="0"/>
              </a:rPr>
            </a:br>
            <a:endParaRPr lang="en-GB" sz="4800" dirty="0">
              <a:solidFill>
                <a:srgbClr val="FFFFFF"/>
              </a:solidFill>
              <a:latin typeface="Calibri" panose="020F0502020204030204" pitchFamily="34" charset="0"/>
              <a:cs typeface="Calibri" panose="020F0502020204030204" pitchFamily="34" charset="0"/>
            </a:endParaRPr>
          </a:p>
        </p:txBody>
      </p:sp>
      <p:sp>
        <p:nvSpPr>
          <p:cNvPr id="3" name="TextBox 2"/>
          <p:cNvSpPr txBox="1"/>
          <p:nvPr/>
        </p:nvSpPr>
        <p:spPr>
          <a:xfrm>
            <a:off x="3023672" y="999391"/>
            <a:ext cx="4814042" cy="923330"/>
          </a:xfrm>
          <a:prstGeom prst="rect">
            <a:avLst/>
          </a:prstGeom>
          <a:noFill/>
        </p:spPr>
        <p:txBody>
          <a:bodyPr wrap="square" rtlCol="0">
            <a:spAutoFit/>
          </a:bodyPr>
          <a:lstStyle/>
          <a:p>
            <a:pPr algn="ctr"/>
            <a:r>
              <a:rPr lang="en-GB" sz="5400" dirty="0" smtClean="0">
                <a:solidFill>
                  <a:schemeClr val="bg1"/>
                </a:solidFill>
                <a:latin typeface="Calibri" panose="020F0502020204030204" pitchFamily="34" charset="0"/>
                <a:cs typeface="Calibri" panose="020F0502020204030204" pitchFamily="34" charset="0"/>
              </a:rPr>
              <a:t>Go Training</a:t>
            </a:r>
            <a:endParaRPr lang="en-GB" sz="5400" dirty="0">
              <a:solidFill>
                <a:schemeClr val="bg1"/>
              </a:solidFill>
              <a:latin typeface="Calibri" panose="020F0502020204030204" pitchFamily="34" charset="0"/>
              <a:cs typeface="Calibri" panose="020F0502020204030204" pitchFamily="34" charset="0"/>
            </a:endParaRPr>
          </a:p>
        </p:txBody>
      </p:sp>
      <p:sp>
        <p:nvSpPr>
          <p:cNvPr id="8" name="TextBox 7"/>
          <p:cNvSpPr txBox="1"/>
          <p:nvPr/>
        </p:nvSpPr>
        <p:spPr>
          <a:xfrm>
            <a:off x="2938885" y="2064327"/>
            <a:ext cx="4814042" cy="769441"/>
          </a:xfrm>
          <a:prstGeom prst="rect">
            <a:avLst/>
          </a:prstGeom>
          <a:noFill/>
        </p:spPr>
        <p:txBody>
          <a:bodyPr wrap="square" rtlCol="0">
            <a:spAutoFit/>
          </a:bodyPr>
          <a:lstStyle/>
          <a:p>
            <a:pPr algn="ctr"/>
            <a:r>
              <a:rPr lang="en-GB" sz="4400" dirty="0" smtClean="0">
                <a:solidFill>
                  <a:schemeClr val="bg1"/>
                </a:solidFill>
                <a:latin typeface="Calibri" panose="020F0502020204030204" pitchFamily="34" charset="0"/>
                <a:cs typeface="Calibri" panose="020F0502020204030204" pitchFamily="34" charset="0"/>
              </a:rPr>
              <a:t>Module 5.1.2</a:t>
            </a:r>
            <a:endParaRPr lang="en-GB" sz="4400" dirty="0">
              <a:solidFill>
                <a:schemeClr val="bg1"/>
              </a:solidFill>
              <a:latin typeface="Calibri" panose="020F0502020204030204" pitchFamily="34" charset="0"/>
              <a:cs typeface="Calibri" panose="020F0502020204030204" pitchFamily="34" charset="0"/>
            </a:endParaRPr>
          </a:p>
        </p:txBody>
      </p:sp>
      <p:sp>
        <p:nvSpPr>
          <p:cNvPr id="9" name="TextBox 8"/>
          <p:cNvSpPr txBox="1"/>
          <p:nvPr/>
        </p:nvSpPr>
        <p:spPr>
          <a:xfrm>
            <a:off x="760021" y="3693110"/>
            <a:ext cx="8831779" cy="1200329"/>
          </a:xfrm>
          <a:prstGeom prst="rect">
            <a:avLst/>
          </a:prstGeom>
          <a:noFill/>
        </p:spPr>
        <p:txBody>
          <a:bodyPr wrap="square" rtlCol="0">
            <a:spAutoFit/>
          </a:bodyPr>
          <a:lstStyle/>
          <a:p>
            <a:pPr algn="ctr"/>
            <a:r>
              <a:rPr lang="en-US" sz="3600" dirty="0" smtClean="0">
                <a:solidFill>
                  <a:srgbClr val="FFFFFF"/>
                </a:solidFill>
                <a:latin typeface="Calibri" panose="020F0502020204030204" pitchFamily="34" charset="0"/>
                <a:cs typeface="Calibri" panose="020F0502020204030204" pitchFamily="34" charset="0"/>
              </a:rPr>
              <a:t>Working for WHO as an international </a:t>
            </a:r>
          </a:p>
          <a:p>
            <a:pPr algn="ctr"/>
            <a:r>
              <a:rPr lang="en-US" sz="3600" dirty="0" smtClean="0">
                <a:solidFill>
                  <a:srgbClr val="FFFFFF"/>
                </a:solidFill>
                <a:latin typeface="Calibri" panose="020F0502020204030204" pitchFamily="34" charset="0"/>
                <a:cs typeface="Calibri" panose="020F0502020204030204" pitchFamily="34" charset="0"/>
              </a:rPr>
              <a:t>civil servant</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sz="3700" dirty="0">
                <a:solidFill>
                  <a:srgbClr val="333399"/>
                </a:solidFill>
                <a:latin typeface="Calibri" panose="020F0502020204030204" pitchFamily="34" charset="0"/>
                <a:cs typeface="Calibri" panose="020F0502020204030204" pitchFamily="34" charset="0"/>
              </a:rPr>
              <a:t>Conflicts of interests</a:t>
            </a:r>
          </a:p>
        </p:txBody>
      </p:sp>
      <p:sp>
        <p:nvSpPr>
          <p:cNvPr id="3" name="Content Placeholder 2"/>
          <p:cNvSpPr>
            <a:spLocks noGrp="1"/>
          </p:cNvSpPr>
          <p:nvPr>
            <p:ph idx="1"/>
          </p:nvPr>
        </p:nvSpPr>
        <p:spPr/>
        <p:txBody>
          <a:bodyPr/>
          <a:lstStyle/>
          <a:p>
            <a:pPr marL="412876" lvl="1" indent="-412876" defTabSz="1042436">
              <a:lnSpc>
                <a:spcPct val="80000"/>
              </a:lnSpc>
              <a:spcBef>
                <a:spcPts val="684"/>
              </a:spcBef>
              <a:spcAft>
                <a:spcPts val="684"/>
              </a:spcAft>
              <a:buSzPct val="55000"/>
              <a:buFont typeface="Wingdings" pitchFamily="2" charset="2"/>
              <a:buChar char="l"/>
              <a:defRPr/>
            </a:pPr>
            <a:r>
              <a:rPr lang="en-US" sz="2500" dirty="0">
                <a:latin typeface="Calibri" panose="020F0502020204030204" pitchFamily="34" charset="0"/>
                <a:ea typeface="+mn-ea"/>
                <a:cs typeface="Calibri" panose="020F0502020204030204" pitchFamily="34" charset="0"/>
              </a:rPr>
              <a:t>A conflict of interest occurs when you have a private interest that may benefit from your actions, or when a private interest could interfere with official </a:t>
            </a:r>
            <a:r>
              <a:rPr lang="en-GB" sz="2500" dirty="0">
                <a:latin typeface="Calibri" panose="020F0502020204030204" pitchFamily="34" charset="0"/>
                <a:ea typeface="+mn-ea"/>
                <a:cs typeface="Calibri" panose="020F0502020204030204" pitchFamily="34" charset="0"/>
              </a:rPr>
              <a:t>duties</a:t>
            </a:r>
          </a:p>
          <a:p>
            <a:pPr marL="412876" lvl="1" indent="-412876" defTabSz="1042436">
              <a:lnSpc>
                <a:spcPct val="80000"/>
              </a:lnSpc>
              <a:spcBef>
                <a:spcPts val="684"/>
              </a:spcBef>
              <a:spcAft>
                <a:spcPts val="684"/>
              </a:spcAft>
              <a:buSzPct val="55000"/>
              <a:buFont typeface="Wingdings" pitchFamily="2" charset="2"/>
              <a:buChar char="l"/>
              <a:defRPr/>
            </a:pPr>
            <a:r>
              <a:rPr lang="en-US" sz="2500" dirty="0">
                <a:latin typeface="Calibri" panose="020F0502020204030204" pitchFamily="34" charset="0"/>
                <a:ea typeface="+mn-ea"/>
                <a:cs typeface="Calibri" panose="020F0502020204030204" pitchFamily="34" charset="0"/>
              </a:rPr>
              <a:t>An interest need not be financial to create a conflict of interest</a:t>
            </a:r>
          </a:p>
          <a:p>
            <a:pPr marL="412876" lvl="1" indent="-412876" defTabSz="1042436">
              <a:lnSpc>
                <a:spcPct val="80000"/>
              </a:lnSpc>
              <a:spcBef>
                <a:spcPts val="684"/>
              </a:spcBef>
              <a:spcAft>
                <a:spcPts val="684"/>
              </a:spcAft>
              <a:buSzPct val="55000"/>
              <a:buFont typeface="Wingdings" pitchFamily="2" charset="2"/>
              <a:buChar char="l"/>
              <a:defRPr/>
            </a:pPr>
            <a:r>
              <a:rPr lang="en-US" sz="2500" dirty="0">
                <a:latin typeface="Calibri" panose="020F0502020204030204" pitchFamily="34" charset="0"/>
                <a:ea typeface="+mn-ea"/>
                <a:cs typeface="Calibri" panose="020F0502020204030204" pitchFamily="34" charset="0"/>
              </a:rPr>
              <a:t>Most conflicts result from the exercise </a:t>
            </a:r>
            <a:r>
              <a:rPr lang="en-GB" sz="2500" dirty="0">
                <a:latin typeface="Calibri" panose="020F0502020204030204" pitchFamily="34" charset="0"/>
                <a:ea typeface="+mn-ea"/>
                <a:cs typeface="Calibri" panose="020F0502020204030204" pitchFamily="34" charset="0"/>
              </a:rPr>
              <a:t>of discretionary authority</a:t>
            </a:r>
          </a:p>
          <a:p>
            <a:pPr marL="412876" lvl="1" indent="-412876" defTabSz="1042436">
              <a:lnSpc>
                <a:spcPct val="80000"/>
              </a:lnSpc>
              <a:spcBef>
                <a:spcPts val="684"/>
              </a:spcBef>
              <a:spcAft>
                <a:spcPts val="684"/>
              </a:spcAft>
              <a:buSzPct val="55000"/>
              <a:buFont typeface="Wingdings" pitchFamily="2" charset="2"/>
              <a:buChar char="l"/>
              <a:defRPr/>
            </a:pPr>
            <a:endParaRPr lang="en-GB" sz="2500" dirty="0">
              <a:latin typeface="Calibri" panose="020F0502020204030204" pitchFamily="34" charset="0"/>
              <a:ea typeface="+mn-ea"/>
              <a:cs typeface="Calibri" panose="020F0502020204030204" pitchFamily="34" charset="0"/>
            </a:endParaRPr>
          </a:p>
          <a:p>
            <a:pPr marL="0" lvl="1" indent="0" defTabSz="1042436">
              <a:lnSpc>
                <a:spcPct val="80000"/>
              </a:lnSpc>
              <a:spcBef>
                <a:spcPts val="684"/>
              </a:spcBef>
              <a:spcAft>
                <a:spcPts val="684"/>
              </a:spcAft>
              <a:buSzPct val="55000"/>
              <a:buNone/>
              <a:defRPr/>
            </a:pPr>
            <a:r>
              <a:rPr lang="en-GB" sz="3000" b="1" i="1" dirty="0">
                <a:latin typeface="Calibri" panose="020F0502020204030204" pitchFamily="34" charset="0"/>
                <a:ea typeface="SimSun"/>
                <a:cs typeface="Calibri" panose="020F0502020204030204" pitchFamily="34" charset="0"/>
              </a:rPr>
              <a:t>No two situations are alike: what may seem acceptable in one instance may be wrong in another</a:t>
            </a:r>
            <a:endParaRPr lang="en-GB" sz="3000" b="1" dirty="0">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16645949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en-US" sz="3700" dirty="0">
                <a:solidFill>
                  <a:srgbClr val="333399"/>
                </a:solidFill>
                <a:latin typeface="Calibri" panose="020F0502020204030204" pitchFamily="34" charset="0"/>
                <a:cs typeface="Calibri" panose="020F0502020204030204" pitchFamily="34" charset="0"/>
              </a:rPr>
              <a:t>Risks to our independence and impartiality</a:t>
            </a:r>
          </a:p>
        </p:txBody>
      </p:sp>
      <p:sp>
        <p:nvSpPr>
          <p:cNvPr id="220163" name="Rectangle 3"/>
          <p:cNvSpPr>
            <a:spLocks noGrp="1" noChangeArrowheads="1"/>
          </p:cNvSpPr>
          <p:nvPr>
            <p:ph type="body" idx="1"/>
          </p:nvPr>
        </p:nvSpPr>
        <p:spPr>
          <a:xfrm>
            <a:off x="178223" y="1596267"/>
            <a:ext cx="10426065" cy="4855311"/>
          </a:xfrm>
        </p:spPr>
        <p:txBody>
          <a:bodyPr/>
          <a:lstStyle/>
          <a:p>
            <a:pPr marL="412876" lvl="1" indent="-412876" defTabSz="1042436">
              <a:lnSpc>
                <a:spcPct val="80000"/>
              </a:lnSpc>
              <a:spcBef>
                <a:spcPts val="0"/>
              </a:spcBef>
              <a:buSzPct val="55000"/>
              <a:buFont typeface="Wingdings" pitchFamily="2" charset="2"/>
              <a:buChar char="l"/>
              <a:defRPr/>
            </a:pPr>
            <a:r>
              <a:rPr lang="en-US" altLang="en-US" sz="2500" dirty="0">
                <a:latin typeface="Calibri" panose="020F0502020204030204" pitchFamily="34" charset="0"/>
                <a:ea typeface="+mn-ea"/>
                <a:cs typeface="Calibri" panose="020F0502020204030204" pitchFamily="34" charset="0"/>
              </a:rPr>
              <a:t>Activities that might compromise our independence or impartiality and therefore restricted are:</a:t>
            </a:r>
          </a:p>
          <a:p>
            <a:pPr marL="552060" lvl="1" indent="-552060" defTabSz="1042436">
              <a:lnSpc>
                <a:spcPct val="80000"/>
              </a:lnSpc>
              <a:spcBef>
                <a:spcPts val="0"/>
              </a:spcBef>
              <a:buSzPct val="55000"/>
              <a:buFont typeface="Wingdings" pitchFamily="2" charset="2"/>
              <a:buChar char="l"/>
              <a:defRPr/>
            </a:pPr>
            <a:endParaRPr lang="en-US" sz="2600" dirty="0">
              <a:solidFill>
                <a:srgbClr val="333399"/>
              </a:solidFill>
              <a:latin typeface="Calibri" panose="020F0502020204030204" pitchFamily="34" charset="0"/>
              <a:cs typeface="Calibri" panose="020F0502020204030204" pitchFamily="34" charset="0"/>
            </a:endParaRPr>
          </a:p>
          <a:p>
            <a:pPr marL="814888" lvl="1" indent="-195573" defTabSz="1042436">
              <a:lnSpc>
                <a:spcPct val="80000"/>
              </a:lnSpc>
              <a:spcBef>
                <a:spcPts val="0"/>
              </a:spcBef>
              <a:buSzPct val="55000"/>
              <a:buFont typeface="Wingdings" panose="05000000000000000000" pitchFamily="2" charset="2"/>
              <a:buChar char="Ø"/>
              <a:defRPr/>
            </a:pPr>
            <a:r>
              <a:rPr lang="en-US" altLang="en-US" sz="2100" dirty="0">
                <a:latin typeface="Calibri" panose="020F0502020204030204" pitchFamily="34" charset="0"/>
                <a:ea typeface="+mn-ea"/>
                <a:cs typeface="Calibri" panose="020F0502020204030204" pitchFamily="34" charset="0"/>
              </a:rPr>
              <a:t>Outside employment/occupation &amp; activities</a:t>
            </a:r>
          </a:p>
          <a:p>
            <a:pPr marL="814888" lvl="1" indent="-195573" defTabSz="1042436">
              <a:lnSpc>
                <a:spcPct val="80000"/>
              </a:lnSpc>
              <a:spcBef>
                <a:spcPts val="0"/>
              </a:spcBef>
              <a:buSzPct val="55000"/>
              <a:buNone/>
              <a:defRPr/>
            </a:pPr>
            <a:endParaRPr lang="en-US" altLang="en-US" sz="2100" dirty="0">
              <a:latin typeface="Calibri" panose="020F0502020204030204" pitchFamily="34" charset="0"/>
              <a:ea typeface="+mn-ea"/>
              <a:cs typeface="Calibri" panose="020F0502020204030204" pitchFamily="34" charset="0"/>
            </a:endParaRPr>
          </a:p>
          <a:p>
            <a:pPr marL="814888" lvl="1" indent="-195573" defTabSz="1042436">
              <a:lnSpc>
                <a:spcPct val="80000"/>
              </a:lnSpc>
              <a:spcBef>
                <a:spcPts val="0"/>
              </a:spcBef>
              <a:buSzPct val="55000"/>
              <a:buFont typeface="Wingdings" panose="05000000000000000000" pitchFamily="2" charset="2"/>
              <a:buChar char="Ø"/>
              <a:defRPr/>
            </a:pPr>
            <a:r>
              <a:rPr lang="en-US" altLang="en-US" sz="2100" dirty="0">
                <a:latin typeface="Calibri" panose="020F0502020204030204" pitchFamily="34" charset="0"/>
                <a:ea typeface="+mn-ea"/>
                <a:cs typeface="Calibri" panose="020F0502020204030204" pitchFamily="34" charset="0"/>
              </a:rPr>
              <a:t>Outside activities </a:t>
            </a:r>
            <a:r>
              <a:rPr lang="en-US" altLang="en-US" sz="2100" dirty="0" err="1">
                <a:latin typeface="Calibri" panose="020F0502020204030204" pitchFamily="34" charset="0"/>
                <a:ea typeface="+mn-ea"/>
                <a:cs typeface="Calibri" panose="020F0502020204030204" pitchFamily="34" charset="0"/>
              </a:rPr>
              <a:t>incl</a:t>
            </a:r>
            <a:r>
              <a:rPr lang="en-US" altLang="en-US" sz="2100" dirty="0">
                <a:latin typeface="Calibri" panose="020F0502020204030204" pitchFamily="34" charset="0"/>
                <a:ea typeface="+mn-ea"/>
                <a:cs typeface="Calibri" panose="020F0502020204030204" pitchFamily="34" charset="0"/>
              </a:rPr>
              <a:t>’ political activities;</a:t>
            </a:r>
          </a:p>
          <a:p>
            <a:pPr marL="814888" lvl="1" indent="-195573" defTabSz="1042436">
              <a:lnSpc>
                <a:spcPct val="80000"/>
              </a:lnSpc>
              <a:spcBef>
                <a:spcPts val="0"/>
              </a:spcBef>
              <a:buSzPct val="55000"/>
              <a:buNone/>
              <a:defRPr/>
            </a:pPr>
            <a:endParaRPr lang="en-US" altLang="en-US" sz="2100" dirty="0">
              <a:latin typeface="Calibri" panose="020F0502020204030204" pitchFamily="34" charset="0"/>
              <a:ea typeface="+mn-ea"/>
              <a:cs typeface="Calibri" panose="020F0502020204030204" pitchFamily="34" charset="0"/>
            </a:endParaRPr>
          </a:p>
          <a:p>
            <a:pPr marL="814888" lvl="1" indent="-195573" defTabSz="1042436">
              <a:lnSpc>
                <a:spcPct val="80000"/>
              </a:lnSpc>
              <a:spcBef>
                <a:spcPts val="0"/>
              </a:spcBef>
              <a:buSzPct val="55000"/>
              <a:buFont typeface="Wingdings" panose="05000000000000000000" pitchFamily="2" charset="2"/>
              <a:buChar char="Ø"/>
              <a:defRPr/>
            </a:pPr>
            <a:r>
              <a:rPr lang="en-US" altLang="en-US" sz="2100" dirty="0">
                <a:latin typeface="Calibri" panose="020F0502020204030204" pitchFamily="34" charset="0"/>
                <a:ea typeface="+mn-ea"/>
                <a:cs typeface="Calibri" panose="020F0502020204030204" pitchFamily="34" charset="0"/>
              </a:rPr>
              <a:t>Gifts, </a:t>
            </a:r>
            <a:r>
              <a:rPr lang="en-US" altLang="en-US" sz="2100" dirty="0" err="1">
                <a:latin typeface="Calibri" panose="020F0502020204030204" pitchFamily="34" charset="0"/>
                <a:ea typeface="+mn-ea"/>
                <a:cs typeface="Calibri" panose="020F0502020204030204" pitchFamily="34" charset="0"/>
              </a:rPr>
              <a:t>honours</a:t>
            </a:r>
            <a:r>
              <a:rPr lang="en-US" altLang="en-US" sz="2100" dirty="0">
                <a:latin typeface="Calibri" panose="020F0502020204030204" pitchFamily="34" charset="0"/>
                <a:ea typeface="+mn-ea"/>
                <a:cs typeface="Calibri" panose="020F0502020204030204" pitchFamily="34" charset="0"/>
              </a:rPr>
              <a:t>, awards and remuneration from outside sources;</a:t>
            </a:r>
          </a:p>
          <a:p>
            <a:pPr marL="814888" lvl="1" indent="-195573" defTabSz="1042436">
              <a:lnSpc>
                <a:spcPct val="80000"/>
              </a:lnSpc>
              <a:spcBef>
                <a:spcPts val="0"/>
              </a:spcBef>
              <a:buSzPct val="55000"/>
              <a:buNone/>
              <a:defRPr/>
            </a:pPr>
            <a:endParaRPr lang="en-US" altLang="en-US" sz="2100" dirty="0">
              <a:latin typeface="Calibri" panose="020F0502020204030204" pitchFamily="34" charset="0"/>
              <a:ea typeface="+mn-ea"/>
              <a:cs typeface="Calibri" panose="020F0502020204030204" pitchFamily="34" charset="0"/>
            </a:endParaRPr>
          </a:p>
          <a:p>
            <a:pPr marL="814888" lvl="1" indent="-195573" defTabSz="1042436">
              <a:lnSpc>
                <a:spcPct val="80000"/>
              </a:lnSpc>
              <a:spcBef>
                <a:spcPts val="0"/>
              </a:spcBef>
              <a:buSzPct val="55000"/>
              <a:buFont typeface="Wingdings" panose="05000000000000000000" pitchFamily="2" charset="2"/>
              <a:buChar char="Ø"/>
              <a:defRPr/>
            </a:pPr>
            <a:r>
              <a:rPr lang="en-US" altLang="en-US" sz="2100" dirty="0">
                <a:latin typeface="Calibri" panose="020F0502020204030204" pitchFamily="34" charset="0"/>
                <a:ea typeface="+mn-ea"/>
                <a:cs typeface="Calibri" panose="020F0502020204030204" pitchFamily="34" charset="0"/>
              </a:rPr>
              <a:t>Personal &amp; family relationships;</a:t>
            </a:r>
          </a:p>
          <a:p>
            <a:pPr marL="814888" lvl="1" indent="-195573" defTabSz="1042436">
              <a:lnSpc>
                <a:spcPct val="80000"/>
              </a:lnSpc>
              <a:spcBef>
                <a:spcPts val="0"/>
              </a:spcBef>
              <a:buSzPct val="55000"/>
              <a:buNone/>
              <a:defRPr/>
            </a:pPr>
            <a:endParaRPr lang="en-US" altLang="en-US" sz="2100" dirty="0">
              <a:latin typeface="Calibri" panose="020F0502020204030204" pitchFamily="34" charset="0"/>
              <a:ea typeface="+mn-ea"/>
              <a:cs typeface="Calibri" panose="020F0502020204030204" pitchFamily="34" charset="0"/>
            </a:endParaRPr>
          </a:p>
          <a:p>
            <a:pPr marL="814888" lvl="1" indent="-195573" defTabSz="1042436">
              <a:lnSpc>
                <a:spcPct val="80000"/>
              </a:lnSpc>
              <a:spcBef>
                <a:spcPts val="0"/>
              </a:spcBef>
              <a:buSzPct val="55000"/>
              <a:buFont typeface="Wingdings" panose="05000000000000000000" pitchFamily="2" charset="2"/>
              <a:buChar char="Ø"/>
              <a:defRPr/>
            </a:pPr>
            <a:r>
              <a:rPr lang="en-US" altLang="en-US" sz="2100" dirty="0">
                <a:latin typeface="Calibri" panose="020F0502020204030204" pitchFamily="34" charset="0"/>
                <a:ea typeface="+mn-ea"/>
                <a:cs typeface="Calibri" panose="020F0502020204030204" pitchFamily="34" charset="0"/>
              </a:rPr>
              <a:t>Financial interests &amp; affiliations; </a:t>
            </a:r>
          </a:p>
          <a:p>
            <a:pPr marL="814888" lvl="1" indent="-195573" defTabSz="1042436">
              <a:lnSpc>
                <a:spcPct val="80000"/>
              </a:lnSpc>
              <a:spcBef>
                <a:spcPts val="0"/>
              </a:spcBef>
              <a:buSzPct val="55000"/>
              <a:buNone/>
              <a:defRPr/>
            </a:pPr>
            <a:endParaRPr lang="en-US" altLang="en-US" sz="2100" dirty="0">
              <a:latin typeface="Calibri" panose="020F0502020204030204" pitchFamily="34" charset="0"/>
              <a:ea typeface="+mn-ea"/>
              <a:cs typeface="Calibri" panose="020F0502020204030204" pitchFamily="34" charset="0"/>
            </a:endParaRPr>
          </a:p>
          <a:p>
            <a:pPr marL="814888" lvl="1" indent="-195573" defTabSz="1042436">
              <a:lnSpc>
                <a:spcPct val="80000"/>
              </a:lnSpc>
              <a:spcBef>
                <a:spcPts val="0"/>
              </a:spcBef>
              <a:buSzPct val="55000"/>
              <a:buFont typeface="Wingdings" panose="05000000000000000000" pitchFamily="2" charset="2"/>
              <a:buChar char="Ø"/>
              <a:defRPr/>
            </a:pPr>
            <a:r>
              <a:rPr lang="en-US" altLang="en-US" sz="2100" dirty="0">
                <a:latin typeface="Calibri" panose="020F0502020204030204" pitchFamily="34" charset="0"/>
                <a:ea typeface="+mn-ea"/>
                <a:cs typeface="Calibri" panose="020F0502020204030204" pitchFamily="34" charset="0"/>
              </a:rPr>
              <a:t>Use of information; </a:t>
            </a:r>
          </a:p>
          <a:p>
            <a:pPr marL="814888" lvl="1" indent="-195573" defTabSz="1042436">
              <a:lnSpc>
                <a:spcPct val="80000"/>
              </a:lnSpc>
              <a:spcBef>
                <a:spcPts val="0"/>
              </a:spcBef>
              <a:buSzPct val="55000"/>
              <a:buFont typeface="Wingdings" panose="05000000000000000000" pitchFamily="2" charset="2"/>
              <a:buChar char="Ø"/>
              <a:defRPr/>
            </a:pPr>
            <a:endParaRPr lang="en-US" altLang="en-US" sz="2100" dirty="0">
              <a:latin typeface="Calibri" panose="020F0502020204030204" pitchFamily="34" charset="0"/>
              <a:ea typeface="+mn-ea"/>
              <a:cs typeface="Calibri" panose="020F0502020204030204" pitchFamily="34" charset="0"/>
            </a:endParaRPr>
          </a:p>
          <a:p>
            <a:pPr marL="814888" lvl="1" indent="-195573" defTabSz="1042436">
              <a:lnSpc>
                <a:spcPct val="80000"/>
              </a:lnSpc>
              <a:spcBef>
                <a:spcPts val="0"/>
              </a:spcBef>
              <a:buSzPct val="55000"/>
              <a:buFont typeface="Wingdings" panose="05000000000000000000" pitchFamily="2" charset="2"/>
              <a:buChar char="Ø"/>
              <a:defRPr/>
            </a:pPr>
            <a:r>
              <a:rPr lang="en-US" altLang="en-US" sz="2100" dirty="0">
                <a:latin typeface="Calibri" panose="020F0502020204030204" pitchFamily="34" charset="0"/>
                <a:ea typeface="+mn-ea"/>
                <a:cs typeface="Calibri" panose="020F0502020204030204" pitchFamily="34" charset="0"/>
              </a:rPr>
              <a:t>Collaboration with external experts and/or institutions; or</a:t>
            </a:r>
          </a:p>
          <a:p>
            <a:pPr marL="814888" lvl="1" indent="-195573" defTabSz="1042436">
              <a:lnSpc>
                <a:spcPct val="80000"/>
              </a:lnSpc>
              <a:spcBef>
                <a:spcPts val="0"/>
              </a:spcBef>
              <a:buSzPct val="55000"/>
              <a:buNone/>
              <a:defRPr/>
            </a:pPr>
            <a:endParaRPr lang="en-US" altLang="en-US" sz="2100" dirty="0">
              <a:latin typeface="Calibri" panose="020F0502020204030204" pitchFamily="34" charset="0"/>
              <a:ea typeface="+mn-ea"/>
              <a:cs typeface="Calibri" panose="020F0502020204030204" pitchFamily="34" charset="0"/>
            </a:endParaRPr>
          </a:p>
          <a:p>
            <a:pPr marL="814888" lvl="1" indent="-195573" defTabSz="1042436">
              <a:lnSpc>
                <a:spcPct val="80000"/>
              </a:lnSpc>
              <a:spcBef>
                <a:spcPts val="0"/>
              </a:spcBef>
              <a:buSzPct val="55000"/>
              <a:buFont typeface="Wingdings" panose="05000000000000000000" pitchFamily="2" charset="2"/>
              <a:buChar char="Ø"/>
              <a:defRPr/>
            </a:pPr>
            <a:r>
              <a:rPr lang="en-US" altLang="en-US" sz="2100" dirty="0">
                <a:latin typeface="Calibri" panose="020F0502020204030204" pitchFamily="34" charset="0"/>
                <a:ea typeface="+mn-ea"/>
                <a:cs typeface="Calibri" panose="020F0502020204030204" pitchFamily="34" charset="0"/>
              </a:rPr>
              <a:t>Publishing, press statements, blogging, etc.</a:t>
            </a:r>
          </a:p>
        </p:txBody>
      </p:sp>
    </p:spTree>
    <p:extLst>
      <p:ext uri="{BB962C8B-B14F-4D97-AF65-F5344CB8AC3E}">
        <p14:creationId xmlns:p14="http://schemas.microsoft.com/office/powerpoint/2010/main" val="13807297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Disciplinary measures</a:t>
            </a:r>
          </a:p>
        </p:txBody>
      </p:sp>
      <p:sp>
        <p:nvSpPr>
          <p:cNvPr id="20483" name="Content Placeholder 2"/>
          <p:cNvSpPr>
            <a:spLocks noGrp="1"/>
          </p:cNvSpPr>
          <p:nvPr>
            <p:ph idx="1"/>
          </p:nvPr>
        </p:nvSpPr>
        <p:spPr/>
        <p:txBody>
          <a:bodyPr/>
          <a:lstStyle/>
          <a:p>
            <a:r>
              <a:rPr lang="fi-FI" dirty="0" smtClean="0">
                <a:latin typeface="Calibri" panose="020F0502020204030204" pitchFamily="34" charset="0"/>
                <a:cs typeface="Calibri" panose="020F0502020204030204" pitchFamily="34" charset="0"/>
              </a:rPr>
              <a:t>oral reprimand; </a:t>
            </a:r>
          </a:p>
          <a:p>
            <a:r>
              <a:rPr lang="fi-FI" dirty="0" smtClean="0">
                <a:latin typeface="Calibri" panose="020F0502020204030204" pitchFamily="34" charset="0"/>
                <a:cs typeface="Calibri" panose="020F0502020204030204" pitchFamily="34" charset="0"/>
              </a:rPr>
              <a:t>written reprimand; </a:t>
            </a:r>
          </a:p>
          <a:p>
            <a:r>
              <a:rPr lang="en-US" dirty="0" smtClean="0">
                <a:latin typeface="Calibri" panose="020F0502020204030204" pitchFamily="34" charset="0"/>
                <a:cs typeface="Calibri" panose="020F0502020204030204" pitchFamily="34" charset="0"/>
              </a:rPr>
              <a:t>reassignment with or without reduction in grade; </a:t>
            </a:r>
          </a:p>
          <a:p>
            <a:r>
              <a:rPr lang="fi-FI" dirty="0" smtClean="0">
                <a:latin typeface="Calibri" panose="020F0502020204030204" pitchFamily="34" charset="0"/>
                <a:cs typeface="Calibri" panose="020F0502020204030204" pitchFamily="34" charset="0"/>
              </a:rPr>
              <a:t>dismissal for misconduct; </a:t>
            </a:r>
          </a:p>
          <a:p>
            <a:r>
              <a:rPr lang="en-US" dirty="0" smtClean="0">
                <a:latin typeface="Calibri" panose="020F0502020204030204" pitchFamily="34" charset="0"/>
                <a:cs typeface="Calibri" panose="020F0502020204030204" pitchFamily="34" charset="0"/>
              </a:rPr>
              <a:t>summary dismissal for serious misconduct. </a:t>
            </a:r>
          </a:p>
          <a:p>
            <a:endParaRPr lang="en-GB"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43937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en-US" altLang="en-US" sz="3700" dirty="0">
                <a:solidFill>
                  <a:srgbClr val="333399"/>
                </a:solidFill>
                <a:latin typeface="Calibri" panose="020F0502020204030204" pitchFamily="34" charset="0"/>
                <a:cs typeface="Calibri" panose="020F0502020204030204" pitchFamily="34" charset="0"/>
              </a:rPr>
              <a:t> The Role of the Office for Compliance, Risk Management and Ethics (CRE)</a:t>
            </a:r>
            <a:endParaRPr lang="en-US" sz="3700" dirty="0">
              <a:solidFill>
                <a:srgbClr val="333399"/>
              </a:solidFill>
              <a:latin typeface="Calibri" panose="020F0502020204030204" pitchFamily="34" charset="0"/>
              <a:cs typeface="Calibri" panose="020F0502020204030204" pitchFamily="34" charset="0"/>
            </a:endParaRPr>
          </a:p>
        </p:txBody>
      </p:sp>
      <p:sp>
        <p:nvSpPr>
          <p:cNvPr id="220163" name="Rectangle 3"/>
          <p:cNvSpPr>
            <a:spLocks noGrp="1" noChangeArrowheads="1"/>
          </p:cNvSpPr>
          <p:nvPr>
            <p:ph type="body" idx="1"/>
          </p:nvPr>
        </p:nvSpPr>
        <p:spPr>
          <a:xfrm>
            <a:off x="267335" y="1512253"/>
            <a:ext cx="9696464" cy="4752044"/>
          </a:xfrm>
        </p:spPr>
        <p:txBody>
          <a:bodyPr/>
          <a:lstStyle/>
          <a:p>
            <a:pPr marL="552060" lvl="1" indent="-552060" defTabSz="1042436">
              <a:lnSpc>
                <a:spcPct val="80000"/>
              </a:lnSpc>
              <a:spcBef>
                <a:spcPct val="80000"/>
              </a:spcBef>
              <a:buSzPct val="55000"/>
              <a:buFont typeface="Wingdings" pitchFamily="2" charset="2"/>
              <a:buChar char="l"/>
              <a:defRPr/>
            </a:pPr>
            <a:r>
              <a:rPr lang="en-US" sz="2700" dirty="0">
                <a:latin typeface="Calibri" panose="020F0502020204030204" pitchFamily="34" charset="0"/>
                <a:ea typeface="+mn-ea"/>
                <a:cs typeface="Calibri" panose="020F0502020204030204" pitchFamily="34" charset="0"/>
              </a:rPr>
              <a:t>CRE ensures staff members understand their ethical obligations to WHO as embodied in the various regulations, rules, policies and procedures under which we operate.</a:t>
            </a:r>
          </a:p>
          <a:p>
            <a:pPr marL="552060" lvl="1" indent="-552060" defTabSz="1042436">
              <a:lnSpc>
                <a:spcPct val="80000"/>
              </a:lnSpc>
              <a:spcBef>
                <a:spcPct val="80000"/>
              </a:spcBef>
              <a:buSzPct val="55000"/>
              <a:buFont typeface="Wingdings" pitchFamily="2" charset="2"/>
              <a:buChar char="l"/>
              <a:defRPr/>
            </a:pPr>
            <a:r>
              <a:rPr lang="en-US" altLang="en-US" sz="2700" dirty="0">
                <a:latin typeface="Calibri" panose="020F0502020204030204" pitchFamily="34" charset="0"/>
                <a:ea typeface="+mn-ea"/>
                <a:cs typeface="Calibri" panose="020F0502020204030204" pitchFamily="34" charset="0"/>
              </a:rPr>
              <a:t>We promote and sustain an ethical organizational culture by:</a:t>
            </a:r>
          </a:p>
          <a:p>
            <a:pPr marL="814888" lvl="1" indent="-195573" defTabSz="1042436">
              <a:lnSpc>
                <a:spcPct val="80000"/>
              </a:lnSpc>
              <a:spcBef>
                <a:spcPct val="80000"/>
              </a:spcBef>
              <a:buSzPct val="55000"/>
              <a:buFont typeface="Wingdings" panose="05000000000000000000" pitchFamily="2" charset="2"/>
              <a:buChar char="Ø"/>
              <a:defRPr/>
            </a:pPr>
            <a:r>
              <a:rPr lang="en-US" sz="2300" dirty="0">
                <a:latin typeface="Calibri" panose="020F0502020204030204" pitchFamily="34" charset="0"/>
                <a:ea typeface="+mn-ea"/>
                <a:cs typeface="Calibri" panose="020F0502020204030204" pitchFamily="34" charset="0"/>
              </a:rPr>
              <a:t>Providing confidential ethics advice</a:t>
            </a:r>
          </a:p>
          <a:p>
            <a:pPr marL="814888" lvl="1" indent="-195573" defTabSz="1042436">
              <a:lnSpc>
                <a:spcPct val="80000"/>
              </a:lnSpc>
              <a:spcBef>
                <a:spcPct val="80000"/>
              </a:spcBef>
              <a:buSzPct val="55000"/>
              <a:buFont typeface="Wingdings" panose="05000000000000000000" pitchFamily="2" charset="2"/>
              <a:buChar char="Ø"/>
              <a:defRPr/>
            </a:pPr>
            <a:r>
              <a:rPr lang="en-US" sz="2300" dirty="0">
                <a:latin typeface="Calibri" panose="020F0502020204030204" pitchFamily="34" charset="0"/>
                <a:ea typeface="+mn-ea"/>
                <a:cs typeface="Calibri" panose="020F0502020204030204" pitchFamily="34" charset="0"/>
              </a:rPr>
              <a:t>Protecting staff against retaliation (policy on whistleblowing and protection against retaliation)</a:t>
            </a:r>
          </a:p>
          <a:p>
            <a:pPr marL="814888" lvl="1" indent="-195573" defTabSz="1042436">
              <a:lnSpc>
                <a:spcPct val="80000"/>
              </a:lnSpc>
              <a:spcBef>
                <a:spcPct val="80000"/>
              </a:spcBef>
              <a:buSzPct val="55000"/>
              <a:buFont typeface="Wingdings" panose="05000000000000000000" pitchFamily="2" charset="2"/>
              <a:buChar char="Ø"/>
              <a:defRPr/>
            </a:pPr>
            <a:r>
              <a:rPr lang="en-US" sz="2300" dirty="0">
                <a:latin typeface="Calibri" panose="020F0502020204030204" pitchFamily="34" charset="0"/>
                <a:ea typeface="+mn-ea"/>
                <a:cs typeface="Calibri" panose="020F0502020204030204" pitchFamily="34" charset="0"/>
              </a:rPr>
              <a:t>Administering the declarations of interest </a:t>
            </a:r>
            <a:r>
              <a:rPr lang="en-US" sz="2300" dirty="0" err="1">
                <a:latin typeface="Calibri" panose="020F0502020204030204" pitchFamily="34" charset="0"/>
                <a:ea typeface="+mn-ea"/>
                <a:cs typeface="Calibri" panose="020F0502020204030204" pitchFamily="34" charset="0"/>
              </a:rPr>
              <a:t>programmes</a:t>
            </a:r>
            <a:r>
              <a:rPr lang="en-US" sz="2300" dirty="0">
                <a:latin typeface="Calibri" panose="020F0502020204030204" pitchFamily="34" charset="0"/>
                <a:ea typeface="+mn-ea"/>
                <a:cs typeface="Calibri" panose="020F0502020204030204" pitchFamily="34" charset="0"/>
              </a:rPr>
              <a:t> for staff and external experts</a:t>
            </a:r>
          </a:p>
          <a:p>
            <a:pPr marL="814888" lvl="1" indent="-195573" defTabSz="1042436">
              <a:lnSpc>
                <a:spcPct val="80000"/>
              </a:lnSpc>
              <a:spcBef>
                <a:spcPct val="80000"/>
              </a:spcBef>
              <a:buSzPct val="55000"/>
              <a:buFont typeface="Wingdings" panose="05000000000000000000" pitchFamily="2" charset="2"/>
              <a:buChar char="Ø"/>
              <a:defRPr/>
            </a:pPr>
            <a:r>
              <a:rPr lang="en-US" sz="2300" dirty="0">
                <a:latin typeface="Calibri" panose="020F0502020204030204" pitchFamily="34" charset="0"/>
                <a:ea typeface="+mn-ea"/>
                <a:cs typeface="Calibri" panose="020F0502020204030204" pitchFamily="34" charset="0"/>
              </a:rPr>
              <a:t>Promoting ethics awareness and education</a:t>
            </a:r>
          </a:p>
          <a:p>
            <a:pPr marL="814888" lvl="1" indent="-195573" defTabSz="1042436">
              <a:lnSpc>
                <a:spcPct val="80000"/>
              </a:lnSpc>
              <a:spcBef>
                <a:spcPct val="80000"/>
              </a:spcBef>
              <a:buSzPct val="55000"/>
              <a:buFont typeface="Wingdings" panose="05000000000000000000" pitchFamily="2" charset="2"/>
              <a:buChar char="Ø"/>
              <a:defRPr/>
            </a:pPr>
            <a:endParaRPr lang="en-US" sz="2300" dirty="0">
              <a:latin typeface="Calibri" panose="020F0502020204030204" pitchFamily="34" charset="0"/>
              <a:ea typeface="+mn-ea"/>
              <a:cs typeface="Calibri" panose="020F0502020204030204" pitchFamily="34" charset="0"/>
            </a:endParaRPr>
          </a:p>
          <a:p>
            <a:pPr marL="814888" lvl="1" indent="-195573" defTabSz="1042436">
              <a:lnSpc>
                <a:spcPct val="80000"/>
              </a:lnSpc>
              <a:spcBef>
                <a:spcPct val="80000"/>
              </a:spcBef>
              <a:buSzPct val="55000"/>
              <a:buFont typeface="Wingdings" panose="05000000000000000000" pitchFamily="2" charset="2"/>
              <a:buChar char="Ø"/>
              <a:defRPr/>
            </a:pPr>
            <a:endParaRPr lang="en-US" sz="3000" dirty="0">
              <a:latin typeface="Calibri" panose="020F0502020204030204" pitchFamily="34" charset="0"/>
              <a:ea typeface="+mn-ea"/>
              <a:cs typeface="Calibri" panose="020F0502020204030204" pitchFamily="34" charset="0"/>
            </a:endParaRPr>
          </a:p>
          <a:p>
            <a:pPr marL="0" indent="0" defTabSz="1042436">
              <a:lnSpc>
                <a:spcPct val="80000"/>
              </a:lnSpc>
              <a:buNone/>
              <a:defRPr/>
            </a:pPr>
            <a:endParaRPr lang="en-GB" sz="2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395291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en-US" altLang="en-US" sz="3700" dirty="0">
                <a:solidFill>
                  <a:srgbClr val="333399"/>
                </a:solidFill>
                <a:latin typeface="Calibri" panose="020F0502020204030204" pitchFamily="34" charset="0"/>
                <a:cs typeface="Calibri" panose="020F0502020204030204" pitchFamily="34" charset="0"/>
              </a:rPr>
              <a:t>Contact CRE</a:t>
            </a:r>
            <a:endParaRPr lang="en-US" sz="3700" dirty="0">
              <a:solidFill>
                <a:srgbClr val="333399"/>
              </a:solidFill>
              <a:latin typeface="Calibri" panose="020F0502020204030204" pitchFamily="34" charset="0"/>
              <a:cs typeface="Calibri" panose="020F0502020204030204" pitchFamily="34" charset="0"/>
            </a:endParaRPr>
          </a:p>
        </p:txBody>
      </p:sp>
      <p:sp>
        <p:nvSpPr>
          <p:cNvPr id="22531" name="Rectangle 3"/>
          <p:cNvSpPr>
            <a:spLocks noGrp="1" noChangeArrowheads="1"/>
          </p:cNvSpPr>
          <p:nvPr>
            <p:ph type="body" idx="1"/>
          </p:nvPr>
        </p:nvSpPr>
        <p:spPr>
          <a:xfrm>
            <a:off x="356447" y="1596267"/>
            <a:ext cx="9963799" cy="4584016"/>
          </a:xfrm>
        </p:spPr>
        <p:txBody>
          <a:bodyPr/>
          <a:lstStyle/>
          <a:p>
            <a:pPr eaLnBrk="1" hangingPunct="1">
              <a:lnSpc>
                <a:spcPct val="90000"/>
              </a:lnSpc>
              <a:buSzPct val="60000"/>
              <a:defRPr/>
            </a:pPr>
            <a:r>
              <a:rPr lang="en-US" altLang="en-US" sz="3200" dirty="0">
                <a:latin typeface="Calibri" panose="020F0502020204030204" pitchFamily="34" charset="0"/>
                <a:cs typeface="Calibri" panose="020F0502020204030204" pitchFamily="34" charset="0"/>
                <a:hlinkClick r:id="rId3"/>
              </a:rPr>
              <a:t>http://intranet.who.int/homes/cre/</a:t>
            </a:r>
            <a:endParaRPr lang="en-US" altLang="en-US" sz="3200" dirty="0">
              <a:latin typeface="Calibri" panose="020F0502020204030204" pitchFamily="34" charset="0"/>
              <a:cs typeface="Calibri" panose="020F0502020204030204" pitchFamily="34" charset="0"/>
            </a:endParaRPr>
          </a:p>
          <a:p>
            <a:pPr marL="389336" lvl="2" indent="-389336">
              <a:lnSpc>
                <a:spcPct val="90000"/>
              </a:lnSpc>
              <a:spcBef>
                <a:spcPct val="80000"/>
              </a:spcBef>
              <a:buSzPct val="60000"/>
              <a:buFont typeface="Wingdings" pitchFamily="2" charset="2"/>
              <a:buChar char="l"/>
              <a:defRPr/>
            </a:pPr>
            <a:r>
              <a:rPr lang="en-US" altLang="en-US" sz="3200" dirty="0" smtClean="0">
                <a:latin typeface="Calibri" panose="020F0502020204030204" pitchFamily="34" charset="0"/>
                <a:ea typeface="+mn-ea"/>
                <a:cs typeface="Calibri" panose="020F0502020204030204" pitchFamily="34" charset="0"/>
              </a:rPr>
              <a:t>Generic </a:t>
            </a:r>
            <a:r>
              <a:rPr lang="en-US" altLang="en-US" sz="3200" dirty="0">
                <a:latin typeface="Calibri" panose="020F0502020204030204" pitchFamily="34" charset="0"/>
                <a:ea typeface="+mn-ea"/>
                <a:cs typeface="Calibri" panose="020F0502020204030204" pitchFamily="34" charset="0"/>
              </a:rPr>
              <a:t>Email: </a:t>
            </a:r>
            <a:r>
              <a:rPr lang="en-GB" sz="3200" dirty="0">
                <a:latin typeface="Calibri" panose="020F0502020204030204" pitchFamily="34" charset="0"/>
                <a:ea typeface="+mn-ea"/>
                <a:cs typeface="Calibri" panose="020F0502020204030204" pitchFamily="34" charset="0"/>
                <a:hlinkClick r:id="rId4" tooltip="ethicsoffice@who.int"/>
              </a:rPr>
              <a:t>ethicsoffice@who.int</a:t>
            </a:r>
            <a:endParaRPr lang="en-GB" sz="3200" dirty="0">
              <a:latin typeface="Calibri" panose="020F0502020204030204" pitchFamily="34" charset="0"/>
              <a:ea typeface="+mn-ea"/>
              <a:cs typeface="Calibri" panose="020F0502020204030204" pitchFamily="34" charset="0"/>
            </a:endParaRPr>
          </a:p>
          <a:p>
            <a:pPr marL="0" indent="0">
              <a:lnSpc>
                <a:spcPct val="80000"/>
              </a:lnSpc>
              <a:buNone/>
              <a:defRPr/>
            </a:pPr>
            <a:endParaRPr lang="en-GB" sz="2100" dirty="0">
              <a:latin typeface="Calibri" panose="020F0502020204030204" pitchFamily="34" charset="0"/>
              <a:cs typeface="Calibri" panose="020F0502020204030204" pitchFamily="34" charset="0"/>
            </a:endParaRPr>
          </a:p>
          <a:p>
            <a:pPr eaLnBrk="1" hangingPunct="1">
              <a:lnSpc>
                <a:spcPct val="80000"/>
              </a:lnSpc>
              <a:buFont typeface="Wingdings" pitchFamily="2" charset="2"/>
              <a:buNone/>
              <a:defRPr/>
            </a:pPr>
            <a:endParaRPr lang="en-GB" sz="2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8290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sz="5400" dirty="0">
                <a:latin typeface="Calibri" panose="020F0502020204030204" pitchFamily="34" charset="0"/>
                <a:cs typeface="Calibri" panose="020F0502020204030204" pitchFamily="34" charset="0"/>
              </a:rPr>
              <a:t>Objective</a:t>
            </a:r>
          </a:p>
        </p:txBody>
      </p:sp>
      <p:sp>
        <p:nvSpPr>
          <p:cNvPr id="10243" name="Content Placeholder 2"/>
          <p:cNvSpPr>
            <a:spLocks noGrp="1"/>
          </p:cNvSpPr>
          <p:nvPr>
            <p:ph idx="1"/>
          </p:nvPr>
        </p:nvSpPr>
        <p:spPr/>
        <p:txBody>
          <a:bodyPr/>
          <a:lstStyle/>
          <a:p>
            <a:pPr marL="0" indent="0">
              <a:buNone/>
            </a:pPr>
            <a:r>
              <a:rPr lang="en-GB" dirty="0" smtClean="0">
                <a:latin typeface="Calibri" panose="020F0502020204030204" pitchFamily="34" charset="0"/>
                <a:cs typeface="Calibri" panose="020F0502020204030204" pitchFamily="34" charset="0"/>
              </a:rPr>
              <a:t>At the end of this session, participants will be able to</a:t>
            </a:r>
          </a:p>
          <a:p>
            <a:pPr marL="0" indent="0">
              <a:buNone/>
            </a:pPr>
            <a:r>
              <a:rPr lang="en-GB" dirty="0" smtClean="0">
                <a:latin typeface="Calibri" panose="020F0502020204030204" pitchFamily="34" charset="0"/>
                <a:cs typeface="Calibri" panose="020F0502020204030204" pitchFamily="34" charset="0"/>
              </a:rPr>
              <a:t>Describe existing codes of conduct that are applicable to all personnel working for WHO, including during an emergency response.</a:t>
            </a:r>
          </a:p>
        </p:txBody>
      </p:sp>
    </p:spTree>
    <p:extLst>
      <p:ext uri="{BB962C8B-B14F-4D97-AF65-F5344CB8AC3E}">
        <p14:creationId xmlns:p14="http://schemas.microsoft.com/office/powerpoint/2010/main" val="23730562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en-US" sz="3700" dirty="0">
                <a:solidFill>
                  <a:srgbClr val="002060"/>
                </a:solidFill>
                <a:latin typeface="Calibri" panose="020F0502020204030204" pitchFamily="34" charset="0"/>
                <a:cs typeface="Calibri" panose="020F0502020204030204" pitchFamily="34" charset="0"/>
              </a:rPr>
              <a:t>What is an international civil servant? </a:t>
            </a:r>
          </a:p>
        </p:txBody>
      </p:sp>
      <p:sp>
        <p:nvSpPr>
          <p:cNvPr id="10243" name="Rectangle 3"/>
          <p:cNvSpPr>
            <a:spLocks noGrp="1" noChangeArrowheads="1"/>
          </p:cNvSpPr>
          <p:nvPr>
            <p:ph type="body" idx="1"/>
          </p:nvPr>
        </p:nvSpPr>
        <p:spPr>
          <a:xfrm>
            <a:off x="534670" y="2016338"/>
            <a:ext cx="9696464" cy="4752044"/>
          </a:xfrm>
        </p:spPr>
        <p:txBody>
          <a:bodyPr/>
          <a:lstStyle/>
          <a:p>
            <a:pPr marL="550502" indent="-550502">
              <a:lnSpc>
                <a:spcPct val="80000"/>
              </a:lnSpc>
              <a:defRPr/>
            </a:pPr>
            <a:r>
              <a:rPr lang="en-US" altLang="en-US" sz="2700" dirty="0">
                <a:latin typeface="Calibri" panose="020F0502020204030204" pitchFamily="34" charset="0"/>
                <a:cs typeface="Calibri" panose="020F0502020204030204" pitchFamily="34" charset="0"/>
              </a:rPr>
              <a:t>According to its constitution (article 69), WHO is a specialized agency of the UN ruled by Article 57 of the</a:t>
            </a:r>
            <a:r>
              <a:rPr lang="en-US" altLang="en-US" sz="2700" b="1" dirty="0">
                <a:solidFill>
                  <a:srgbClr val="FF6600"/>
                </a:solidFill>
                <a:latin typeface="Calibri" panose="020F0502020204030204" pitchFamily="34" charset="0"/>
                <a:cs typeface="Calibri" panose="020F0502020204030204" pitchFamily="34" charset="0"/>
              </a:rPr>
              <a:t> United Nations Charter</a:t>
            </a:r>
            <a:r>
              <a:rPr lang="en-US" altLang="en-US" sz="2700" dirty="0">
                <a:solidFill>
                  <a:schemeClr val="accent6">
                    <a:lumMod val="75000"/>
                  </a:schemeClr>
                </a:solidFill>
                <a:latin typeface="Calibri" panose="020F0502020204030204" pitchFamily="34" charset="0"/>
                <a:cs typeface="Calibri" panose="020F0502020204030204" pitchFamily="34" charset="0"/>
              </a:rPr>
              <a:t> </a:t>
            </a:r>
            <a:r>
              <a:rPr lang="en-US" altLang="en-US" sz="2700" dirty="0">
                <a:solidFill>
                  <a:srgbClr val="333399"/>
                </a:solidFill>
                <a:latin typeface="Calibri" panose="020F0502020204030204" pitchFamily="34" charset="0"/>
                <a:cs typeface="Calibri" panose="020F0502020204030204" pitchFamily="34" charset="0"/>
              </a:rPr>
              <a:t>(</a:t>
            </a:r>
            <a:r>
              <a:rPr lang="en-US" altLang="en-US" sz="2700" dirty="0">
                <a:latin typeface="Calibri" panose="020F0502020204030204" pitchFamily="34" charset="0"/>
                <a:cs typeface="Calibri" panose="020F0502020204030204" pitchFamily="34" charset="0"/>
              </a:rPr>
              <a:t>signed in 1945, in San Francisco)</a:t>
            </a:r>
            <a:r>
              <a:rPr lang="en-US" altLang="en-US" sz="2700" dirty="0">
                <a:solidFill>
                  <a:srgbClr val="333399"/>
                </a:solidFill>
                <a:latin typeface="Calibri" panose="020F0502020204030204" pitchFamily="34" charset="0"/>
                <a:cs typeface="Calibri" panose="020F0502020204030204" pitchFamily="34" charset="0"/>
              </a:rPr>
              <a:t>.</a:t>
            </a:r>
          </a:p>
          <a:p>
            <a:pPr marL="550502" indent="-550502">
              <a:lnSpc>
                <a:spcPct val="80000"/>
              </a:lnSpc>
              <a:defRPr/>
            </a:pPr>
            <a:endParaRPr lang="en-US" altLang="en-US" sz="2700" dirty="0">
              <a:solidFill>
                <a:srgbClr val="333399"/>
              </a:solidFill>
              <a:latin typeface="Calibri" panose="020F0502020204030204" pitchFamily="34" charset="0"/>
              <a:cs typeface="Calibri" panose="020F0502020204030204" pitchFamily="34" charset="0"/>
            </a:endParaRPr>
          </a:p>
          <a:p>
            <a:pPr marL="550502" indent="-550502">
              <a:lnSpc>
                <a:spcPct val="80000"/>
              </a:lnSpc>
              <a:defRPr/>
            </a:pPr>
            <a:r>
              <a:rPr lang="en-US" altLang="en-US" sz="2700" dirty="0">
                <a:latin typeface="Calibri" panose="020F0502020204030204" pitchFamily="34" charset="0"/>
                <a:cs typeface="Calibri" panose="020F0502020204030204" pitchFamily="34" charset="0"/>
              </a:rPr>
              <a:t>"All staff members of the Organization are international civil servants. " (WHO</a:t>
            </a:r>
            <a:r>
              <a:rPr lang="en-US" altLang="en-US" sz="2700" b="1" dirty="0">
                <a:solidFill>
                  <a:schemeClr val="accent2">
                    <a:lumMod val="75000"/>
                  </a:schemeClr>
                </a:solidFill>
                <a:latin typeface="Calibri" panose="020F0502020204030204" pitchFamily="34" charset="0"/>
                <a:ea typeface="Tahoma" panose="020B0604030504040204" pitchFamily="34" charset="0"/>
                <a:cs typeface="Calibri" panose="020F0502020204030204" pitchFamily="34" charset="0"/>
              </a:rPr>
              <a:t> Staff regulations</a:t>
            </a:r>
            <a:r>
              <a:rPr lang="en-US" altLang="en-US" sz="2700" dirty="0">
                <a:solidFill>
                  <a:schemeClr val="accent2">
                    <a:lumMod val="75000"/>
                  </a:schemeClr>
                </a:solidFill>
                <a:latin typeface="Calibri" panose="020F0502020204030204" pitchFamily="34" charset="0"/>
                <a:ea typeface="Tahoma" panose="020B0604030504040204" pitchFamily="34" charset="0"/>
                <a:cs typeface="Calibri" panose="020F0502020204030204" pitchFamily="34" charset="0"/>
              </a:rPr>
              <a:t> </a:t>
            </a:r>
            <a:r>
              <a:rPr lang="en-US" altLang="en-US" sz="2700" dirty="0">
                <a:latin typeface="Calibri" panose="020F0502020204030204" pitchFamily="34" charset="0"/>
                <a:cs typeface="Calibri" panose="020F0502020204030204" pitchFamily="34" charset="0"/>
              </a:rPr>
              <a:t>article I.1.1 Duties, obligations and privileges).</a:t>
            </a:r>
          </a:p>
          <a:p>
            <a:pPr marL="550502" indent="-550502">
              <a:lnSpc>
                <a:spcPct val="80000"/>
              </a:lnSpc>
              <a:defRPr/>
            </a:pPr>
            <a:endParaRPr lang="en-US" altLang="en-US" sz="2700" dirty="0">
              <a:solidFill>
                <a:srgbClr val="333399"/>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235180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en-US" altLang="en-US" sz="3700" dirty="0">
                <a:solidFill>
                  <a:srgbClr val="333399"/>
                </a:solidFill>
                <a:latin typeface="Calibri" panose="020F0502020204030204" pitchFamily="34" charset="0"/>
                <a:cs typeface="Calibri" panose="020F0502020204030204" pitchFamily="34" charset="0"/>
              </a:rPr>
              <a:t>What principles govern international civil servants?</a:t>
            </a:r>
            <a:r>
              <a:rPr lang="en-US" sz="3700" dirty="0">
                <a:solidFill>
                  <a:srgbClr val="333399"/>
                </a:solidFill>
                <a:latin typeface="Calibri" panose="020F0502020204030204" pitchFamily="34" charset="0"/>
                <a:cs typeface="Calibri" panose="020F0502020204030204" pitchFamily="34" charset="0"/>
              </a:rPr>
              <a:t> </a:t>
            </a:r>
          </a:p>
        </p:txBody>
      </p:sp>
      <p:sp>
        <p:nvSpPr>
          <p:cNvPr id="220163" name="Rectangle 3"/>
          <p:cNvSpPr>
            <a:spLocks noGrp="1" noChangeArrowheads="1"/>
          </p:cNvSpPr>
          <p:nvPr>
            <p:ph type="body" idx="1"/>
          </p:nvPr>
        </p:nvSpPr>
        <p:spPr>
          <a:xfrm>
            <a:off x="267335" y="1848309"/>
            <a:ext cx="9980507" cy="4620772"/>
          </a:xfrm>
        </p:spPr>
        <p:txBody>
          <a:bodyPr/>
          <a:lstStyle/>
          <a:p>
            <a:pPr marL="304225" indent="-304225" defTabSz="1042436">
              <a:lnSpc>
                <a:spcPct val="90000"/>
              </a:lnSpc>
              <a:defRPr/>
            </a:pPr>
            <a:r>
              <a:rPr lang="en-US" altLang="en-US" sz="2100" dirty="0">
                <a:latin typeface="Calibri" panose="020F0502020204030204" pitchFamily="34" charset="0"/>
                <a:cs typeface="Calibri" panose="020F0502020204030204" pitchFamily="34" charset="0"/>
              </a:rPr>
              <a:t>WHO Staff Regulations and Rules </a:t>
            </a:r>
            <a:r>
              <a:rPr lang="en-GB" altLang="en-US" sz="2100" dirty="0">
                <a:latin typeface="Calibri" panose="020F0502020204030204" pitchFamily="34" charset="0"/>
                <a:cs typeface="Calibri" panose="020F0502020204030204" pitchFamily="34" charset="0"/>
              </a:rPr>
              <a:t> (Article 1, and E-manual Section III.1 on Duties, Obligations and privileges) and </a:t>
            </a:r>
            <a:r>
              <a:rPr lang="en-US" altLang="en-US" sz="2100" dirty="0">
                <a:latin typeface="Calibri" panose="020F0502020204030204" pitchFamily="34" charset="0"/>
                <a:cs typeface="Calibri" panose="020F0502020204030204" pitchFamily="34" charset="0"/>
              </a:rPr>
              <a:t>WHO </a:t>
            </a:r>
            <a:r>
              <a:rPr lang="en-GB" sz="2100" dirty="0">
                <a:latin typeface="Calibri" panose="020F0502020204030204" pitchFamily="34" charset="0"/>
                <a:cs typeface="Calibri" panose="020F0502020204030204" pitchFamily="34" charset="0"/>
              </a:rPr>
              <a:t>Ethical principles and conduct of staff establish civil servants' </a:t>
            </a:r>
            <a:r>
              <a:rPr lang="en-GB" sz="2100" b="1" dirty="0">
                <a:solidFill>
                  <a:srgbClr val="FF6600"/>
                </a:solidFill>
                <a:latin typeface="Calibri" panose="020F0502020204030204" pitchFamily="34" charset="0"/>
                <a:cs typeface="Calibri" panose="020F0502020204030204" pitchFamily="34" charset="0"/>
              </a:rPr>
              <a:t>international character </a:t>
            </a:r>
            <a:r>
              <a:rPr lang="en-GB" sz="2100" dirty="0">
                <a:latin typeface="Calibri" panose="020F0502020204030204" pitchFamily="34" charset="0"/>
                <a:cs typeface="Calibri" panose="020F0502020204030204" pitchFamily="34" charset="0"/>
              </a:rPr>
              <a:t>&amp; </a:t>
            </a:r>
            <a:r>
              <a:rPr lang="en-GB" sz="2100" b="1" dirty="0">
                <a:solidFill>
                  <a:srgbClr val="FF6600"/>
                </a:solidFill>
                <a:latin typeface="Calibri" panose="020F0502020204030204" pitchFamily="34" charset="0"/>
                <a:cs typeface="Calibri" panose="020F0502020204030204" pitchFamily="34" charset="0"/>
              </a:rPr>
              <a:t>independence</a:t>
            </a:r>
            <a:r>
              <a:rPr lang="en-GB" sz="2100" dirty="0">
                <a:latin typeface="Calibri" panose="020F0502020204030204" pitchFamily="34" charset="0"/>
                <a:cs typeface="Calibri" panose="020F0502020204030204" pitchFamily="34" charset="0"/>
              </a:rPr>
              <a:t>:</a:t>
            </a:r>
          </a:p>
          <a:p>
            <a:pPr marL="391007" indent="-391007" defTabSz="1042872">
              <a:lnSpc>
                <a:spcPct val="80000"/>
              </a:lnSpc>
              <a:spcBef>
                <a:spcPct val="20000"/>
              </a:spcBef>
              <a:buClr>
                <a:srgbClr val="3333CC"/>
              </a:buClr>
              <a:buSzPct val="60000"/>
              <a:buNone/>
              <a:defRPr/>
            </a:pPr>
            <a:endParaRPr lang="en-GB" sz="2300" b="1" dirty="0">
              <a:solidFill>
                <a:srgbClr val="333399"/>
              </a:solidFill>
              <a:latin typeface="Calibri" panose="020F0502020204030204" pitchFamily="34" charset="0"/>
              <a:cs typeface="Calibri" panose="020F0502020204030204" pitchFamily="34" charset="0"/>
            </a:endParaRPr>
          </a:p>
          <a:p>
            <a:pPr marL="619315" indent="-206438" defTabSz="1042872">
              <a:lnSpc>
                <a:spcPct val="80000"/>
              </a:lnSpc>
              <a:spcBef>
                <a:spcPct val="20000"/>
              </a:spcBef>
              <a:buClr>
                <a:srgbClr val="3333CC"/>
              </a:buClr>
              <a:buSzPct val="60000"/>
              <a:buFont typeface="Wingdings" pitchFamily="2" charset="2"/>
              <a:buChar char="Ø"/>
              <a:defRPr/>
            </a:pPr>
            <a:r>
              <a:rPr lang="en-US" altLang="en-US" sz="2100" dirty="0">
                <a:latin typeface="Calibri" panose="020F0502020204030204" pitchFamily="34" charset="0"/>
                <a:cs typeface="Calibri" panose="020F0502020204030204" pitchFamily="34" charset="0"/>
              </a:rPr>
              <a:t>The responsibilities of WHO staff members are not national but exclusively </a:t>
            </a:r>
            <a:r>
              <a:rPr lang="en-US" altLang="en-US" sz="2100" b="1" dirty="0">
                <a:solidFill>
                  <a:srgbClr val="FF6600"/>
                </a:solidFill>
                <a:latin typeface="Calibri" panose="020F0502020204030204" pitchFamily="34" charset="0"/>
                <a:cs typeface="Calibri" panose="020F0502020204030204" pitchFamily="34" charset="0"/>
              </a:rPr>
              <a:t>international</a:t>
            </a:r>
            <a:r>
              <a:rPr lang="en-US" altLang="en-US" sz="2100" dirty="0">
                <a:latin typeface="Calibri" panose="020F0502020204030204" pitchFamily="34" charset="0"/>
                <a:cs typeface="Calibri" panose="020F0502020204030204" pitchFamily="34" charset="0"/>
              </a:rPr>
              <a:t>. By accepting appointment, they pledge themselves to discharge their functions and to regulate their conduct with the interests of the WHO only in view (WHO Staff regulations article I.1.1)</a:t>
            </a:r>
            <a:endParaRPr lang="en-GB" sz="2100" dirty="0">
              <a:latin typeface="Calibri" panose="020F0502020204030204" pitchFamily="34" charset="0"/>
              <a:cs typeface="Calibri" panose="020F0502020204030204" pitchFamily="34" charset="0"/>
            </a:endParaRPr>
          </a:p>
          <a:p>
            <a:pPr marL="619315" indent="-206438" defTabSz="1042872">
              <a:lnSpc>
                <a:spcPct val="80000"/>
              </a:lnSpc>
              <a:spcBef>
                <a:spcPct val="20000"/>
              </a:spcBef>
              <a:buClr>
                <a:srgbClr val="3333CC"/>
              </a:buClr>
              <a:buSzPct val="60000"/>
              <a:buFont typeface="Wingdings" pitchFamily="2" charset="2"/>
              <a:buChar char="Ø"/>
              <a:defRPr/>
            </a:pPr>
            <a:r>
              <a:rPr lang="en-US" sz="2100" dirty="0">
                <a:latin typeface="Calibri" panose="020F0502020204030204" pitchFamily="34" charset="0"/>
                <a:cs typeface="Calibri" panose="020F0502020204030204" pitchFamily="34" charset="0"/>
              </a:rPr>
              <a:t>In the performance of their duties staff members shall </a:t>
            </a:r>
            <a:r>
              <a:rPr lang="en-US" sz="2100" b="1" dirty="0">
                <a:solidFill>
                  <a:srgbClr val="FF6600"/>
                </a:solidFill>
                <a:latin typeface="Calibri" panose="020F0502020204030204" pitchFamily="34" charset="0"/>
                <a:cs typeface="Calibri" panose="020F0502020204030204" pitchFamily="34" charset="0"/>
              </a:rPr>
              <a:t>neither seek nor accept instructions from any government or from any other authority </a:t>
            </a:r>
            <a:r>
              <a:rPr lang="en-US" sz="2100" dirty="0">
                <a:latin typeface="Calibri" panose="020F0502020204030204" pitchFamily="34" charset="0"/>
                <a:cs typeface="Calibri" panose="020F0502020204030204" pitchFamily="34" charset="0"/>
              </a:rPr>
              <a:t>external to the Organization (Staff rules Art. 1.3). </a:t>
            </a:r>
          </a:p>
          <a:p>
            <a:pPr marL="619315" indent="-206438" defTabSz="1042872">
              <a:lnSpc>
                <a:spcPct val="80000"/>
              </a:lnSpc>
              <a:spcBef>
                <a:spcPct val="20000"/>
              </a:spcBef>
              <a:buClr>
                <a:srgbClr val="3333CC"/>
              </a:buClr>
              <a:buSzPct val="60000"/>
              <a:buFont typeface="Wingdings" pitchFamily="2" charset="2"/>
              <a:buChar char="Ø"/>
              <a:defRPr/>
            </a:pPr>
            <a:r>
              <a:rPr lang="en-US" sz="2100" dirty="0">
                <a:latin typeface="Calibri" panose="020F0502020204030204" pitchFamily="34" charset="0"/>
                <a:cs typeface="Calibri" panose="020F0502020204030204" pitchFamily="34" charset="0"/>
              </a:rPr>
              <a:t>Staff members shall conduct themselves at all times in a manner compatible with their status as international civil servants. They shall avoid any action and in particular any kind of </a:t>
            </a:r>
            <a:r>
              <a:rPr lang="en-US" sz="2100" b="1" dirty="0">
                <a:solidFill>
                  <a:srgbClr val="FF6600"/>
                </a:solidFill>
                <a:latin typeface="Calibri" panose="020F0502020204030204" pitchFamily="34" charset="0"/>
                <a:cs typeface="Calibri" panose="020F0502020204030204" pitchFamily="34" charset="0"/>
              </a:rPr>
              <a:t>public pronouncement</a:t>
            </a:r>
            <a:r>
              <a:rPr lang="en-US" sz="2100" dirty="0">
                <a:latin typeface="Calibri" panose="020F0502020204030204" pitchFamily="34" charset="0"/>
                <a:cs typeface="Calibri" panose="020F0502020204030204" pitchFamily="34" charset="0"/>
              </a:rPr>
              <a:t> which may adversely reflect on their status (Staff rules Art 1.5).</a:t>
            </a:r>
            <a:r>
              <a:rPr lang="en-US" sz="2500" dirty="0">
                <a:solidFill>
                  <a:srgbClr val="000000"/>
                </a:solidFill>
                <a:latin typeface="Calibri" panose="020F0502020204030204" pitchFamily="34" charset="0"/>
                <a:cs typeface="Calibri" panose="020F0502020204030204" pitchFamily="34" charset="0"/>
              </a:rPr>
              <a:t> </a:t>
            </a:r>
            <a:endParaRPr lang="en-GB" sz="2500" dirty="0">
              <a:solidFill>
                <a:srgbClr val="333399"/>
              </a:solidFill>
              <a:latin typeface="Calibri" panose="020F0502020204030204" pitchFamily="34" charset="0"/>
              <a:cs typeface="Calibri" panose="020F0502020204030204" pitchFamily="34" charset="0"/>
            </a:endParaRPr>
          </a:p>
          <a:p>
            <a:pPr marL="0" indent="0" defTabSz="1042436">
              <a:spcBef>
                <a:spcPts val="0"/>
              </a:spcBef>
              <a:buNone/>
              <a:defRPr/>
            </a:pPr>
            <a:endParaRPr lang="en-GB" sz="2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929091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en-US" sz="3700" dirty="0">
                <a:solidFill>
                  <a:srgbClr val="333399"/>
                </a:solidFill>
                <a:latin typeface="Calibri" panose="020F0502020204030204" pitchFamily="34" charset="0"/>
                <a:cs typeface="Calibri" panose="020F0502020204030204" pitchFamily="34" charset="0"/>
              </a:rPr>
              <a:t>Oath of office and loyalty</a:t>
            </a:r>
          </a:p>
        </p:txBody>
      </p:sp>
      <p:sp>
        <p:nvSpPr>
          <p:cNvPr id="13315" name="Rectangle 3"/>
          <p:cNvSpPr>
            <a:spLocks noGrp="1" noChangeArrowheads="1"/>
          </p:cNvSpPr>
          <p:nvPr>
            <p:ph type="body" idx="1"/>
          </p:nvPr>
        </p:nvSpPr>
        <p:spPr>
          <a:xfrm>
            <a:off x="178223" y="1680281"/>
            <a:ext cx="10069618" cy="4704786"/>
          </a:xfrm>
        </p:spPr>
        <p:txBody>
          <a:bodyPr/>
          <a:lstStyle/>
          <a:p>
            <a:pPr marL="550502" indent="-452715">
              <a:lnSpc>
                <a:spcPct val="80000"/>
              </a:lnSpc>
            </a:pPr>
            <a:r>
              <a:rPr lang="en-US" sz="2400" dirty="0">
                <a:latin typeface="Calibri" panose="020F0502020204030204" pitchFamily="34" charset="0"/>
                <a:cs typeface="Calibri" panose="020F0502020204030204" pitchFamily="34" charset="0"/>
              </a:rPr>
              <a:t>The</a:t>
            </a:r>
            <a:r>
              <a:rPr lang="en-US" sz="2400" dirty="0">
                <a:solidFill>
                  <a:srgbClr val="333399"/>
                </a:solidFill>
                <a:latin typeface="Calibri" panose="020F0502020204030204" pitchFamily="34" charset="0"/>
                <a:cs typeface="Calibri" panose="020F0502020204030204" pitchFamily="34" charset="0"/>
              </a:rPr>
              <a:t> </a:t>
            </a:r>
            <a:r>
              <a:rPr lang="en-US" sz="2400" b="1" dirty="0">
                <a:solidFill>
                  <a:srgbClr val="FF6600"/>
                </a:solidFill>
                <a:latin typeface="Calibri" panose="020F0502020204030204" pitchFamily="34" charset="0"/>
                <a:cs typeface="Calibri" panose="020F0502020204030204" pitchFamily="34" charset="0"/>
              </a:rPr>
              <a:t>role of WHO International Civil Servants</a:t>
            </a:r>
            <a:r>
              <a:rPr lang="en-US" sz="2400" dirty="0">
                <a:solidFill>
                  <a:srgbClr val="333399"/>
                </a:solidFill>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is to assist the Organization in its commitment to the attainment by all peoples of the highest possible level of health (WHO constitution, Art 1)</a:t>
            </a:r>
          </a:p>
          <a:p>
            <a:pPr marL="550502" indent="-452715">
              <a:lnSpc>
                <a:spcPct val="80000"/>
              </a:lnSpc>
            </a:pPr>
            <a:r>
              <a:rPr lang="en-GB" sz="2400" b="1" dirty="0">
                <a:solidFill>
                  <a:srgbClr val="FF6600"/>
                </a:solidFill>
                <a:latin typeface="Calibri" panose="020F0502020204030204" pitchFamily="34" charset="0"/>
                <a:cs typeface="Calibri" panose="020F0502020204030204" pitchFamily="34" charset="0"/>
              </a:rPr>
              <a:t>Impartiality </a:t>
            </a:r>
            <a:r>
              <a:rPr lang="en-GB" sz="2400" dirty="0">
                <a:latin typeface="Calibri" panose="020F0502020204030204" pitchFamily="34" charset="0"/>
                <a:cs typeface="Calibri" panose="020F0502020204030204" pitchFamily="34" charset="0"/>
              </a:rPr>
              <a:t>– by being </a:t>
            </a:r>
            <a:r>
              <a:rPr lang="en-GB" sz="2400" b="1" dirty="0">
                <a:solidFill>
                  <a:srgbClr val="FF6600"/>
                </a:solidFill>
                <a:latin typeface="Calibri" panose="020F0502020204030204" pitchFamily="34" charset="0"/>
                <a:cs typeface="Calibri" panose="020F0502020204030204" pitchFamily="34" charset="0"/>
              </a:rPr>
              <a:t>loyal</a:t>
            </a:r>
            <a:r>
              <a:rPr lang="en-GB" sz="2400" dirty="0">
                <a:solidFill>
                  <a:srgbClr val="FF6600"/>
                </a:solidFill>
                <a:latin typeface="Calibri" panose="020F0502020204030204" pitchFamily="34" charset="0"/>
                <a:cs typeface="Calibri" panose="020F0502020204030204" pitchFamily="34" charset="0"/>
              </a:rPr>
              <a:t> </a:t>
            </a:r>
            <a:r>
              <a:rPr lang="en-GB" sz="2400" dirty="0">
                <a:latin typeface="Calibri" panose="020F0502020204030204" pitchFamily="34" charset="0"/>
                <a:cs typeface="Calibri" panose="020F0502020204030204" pitchFamily="34" charset="0"/>
              </a:rPr>
              <a:t>to the interests of the WHO only in view (Oath of office to be taken)</a:t>
            </a:r>
            <a:r>
              <a:rPr lang="en-GB" altLang="en-US" sz="2400" dirty="0">
                <a:latin typeface="Calibri" panose="020F0502020204030204" pitchFamily="34" charset="0"/>
                <a:cs typeface="Calibri" panose="020F0502020204030204" pitchFamily="34" charset="0"/>
              </a:rPr>
              <a:t>:</a:t>
            </a:r>
            <a:endParaRPr lang="en-US" altLang="en-US" sz="2400" dirty="0">
              <a:latin typeface="Calibri" panose="020F0502020204030204" pitchFamily="34" charset="0"/>
              <a:cs typeface="Calibri" panose="020F0502020204030204" pitchFamily="34" charset="0"/>
            </a:endParaRPr>
          </a:p>
          <a:p>
            <a:pPr marL="550502" indent="-452715">
              <a:spcBef>
                <a:spcPct val="20000"/>
              </a:spcBef>
              <a:buClr>
                <a:srgbClr val="3333CC"/>
              </a:buClr>
              <a:buSzPct val="60000"/>
              <a:buNone/>
            </a:pPr>
            <a:endParaRPr lang="en-US" altLang="en-US" sz="2400" b="1" dirty="0">
              <a:solidFill>
                <a:srgbClr val="000000"/>
              </a:solidFill>
              <a:latin typeface="Calibri" panose="020F0502020204030204" pitchFamily="34" charset="0"/>
              <a:cs typeface="Calibri" panose="020F0502020204030204" pitchFamily="34" charset="0"/>
            </a:endParaRPr>
          </a:p>
          <a:p>
            <a:pPr marL="550502" indent="-452715">
              <a:spcBef>
                <a:spcPct val="20000"/>
              </a:spcBef>
              <a:buClr>
                <a:srgbClr val="3333CC"/>
              </a:buClr>
              <a:buSzPct val="60000"/>
              <a:buNone/>
            </a:pPr>
            <a:r>
              <a:rPr lang="en-US" altLang="en-US" sz="2400" dirty="0">
                <a:latin typeface="Calibri" panose="020F0502020204030204" pitchFamily="34" charset="0"/>
                <a:cs typeface="Calibri" panose="020F0502020204030204" pitchFamily="34" charset="0"/>
              </a:rPr>
              <a:t>	“I solemnly swear (undertake, affirm, promise) to exercise in all loyalty, discretion, and conscience the functions entrusted to me as an international civil servant of the WHO, to discharge those functions and regulate my conduct with the </a:t>
            </a:r>
            <a:r>
              <a:rPr lang="en-US" altLang="en-US" sz="2400" b="1" dirty="0">
                <a:solidFill>
                  <a:srgbClr val="FF6600"/>
                </a:solidFill>
                <a:latin typeface="Calibri" panose="020F0502020204030204" pitchFamily="34" charset="0"/>
                <a:cs typeface="Calibri" panose="020F0502020204030204" pitchFamily="34" charset="0"/>
              </a:rPr>
              <a:t>interests of the WHO only</a:t>
            </a:r>
            <a:r>
              <a:rPr lang="en-US" altLang="en-US" sz="2400" dirty="0">
                <a:latin typeface="Calibri" panose="020F0502020204030204" pitchFamily="34" charset="0"/>
                <a:cs typeface="Calibri" panose="020F0502020204030204" pitchFamily="34" charset="0"/>
              </a:rPr>
              <a:t> in view, and </a:t>
            </a:r>
            <a:r>
              <a:rPr lang="en-US" altLang="en-US" sz="2400" b="1" dirty="0">
                <a:solidFill>
                  <a:srgbClr val="FF6600"/>
                </a:solidFill>
                <a:latin typeface="Calibri" panose="020F0502020204030204" pitchFamily="34" charset="0"/>
                <a:cs typeface="Calibri" panose="020F0502020204030204" pitchFamily="34" charset="0"/>
              </a:rPr>
              <a:t>not to seek or accept instructions</a:t>
            </a:r>
            <a:r>
              <a:rPr lang="en-US" altLang="en-US" sz="2400" dirty="0">
                <a:latin typeface="Calibri" panose="020F0502020204030204" pitchFamily="34" charset="0"/>
                <a:cs typeface="Calibri" panose="020F0502020204030204" pitchFamily="34" charset="0"/>
              </a:rPr>
              <a:t> in regard to the performance of my duties from any government or other authority external to the Organization”  (Staff Reg. 1.10)</a:t>
            </a:r>
            <a:endParaRPr lang="en-GB" altLang="en-US" sz="2400" dirty="0">
              <a:latin typeface="Calibri" panose="020F0502020204030204" pitchFamily="34" charset="0"/>
              <a:cs typeface="Calibri" panose="020F0502020204030204" pitchFamily="34" charset="0"/>
            </a:endParaRPr>
          </a:p>
          <a:p>
            <a:pPr marL="550502" indent="-452715">
              <a:lnSpc>
                <a:spcPct val="80000"/>
              </a:lnSpc>
            </a:pPr>
            <a:endParaRPr lang="en-GB" sz="2400" dirty="0">
              <a:latin typeface="Calibri" panose="020F0502020204030204" pitchFamily="34" charset="0"/>
              <a:cs typeface="Calibri" panose="020F0502020204030204" pitchFamily="34" charset="0"/>
            </a:endParaRPr>
          </a:p>
          <a:p>
            <a:pPr marL="550502" indent="-452715"/>
            <a:endParaRPr lang="en-GB" altLang="en-US" sz="2400" dirty="0">
              <a:latin typeface="Calibri" panose="020F0502020204030204" pitchFamily="34" charset="0"/>
              <a:cs typeface="Calibri" panose="020F0502020204030204" pitchFamily="34" charset="0"/>
            </a:endParaRPr>
          </a:p>
          <a:p>
            <a:pPr marL="550502" indent="-452715">
              <a:lnSpc>
                <a:spcPct val="80000"/>
              </a:lnSpc>
            </a:pPr>
            <a:endParaRPr lang="en-GB"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53051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marL="450905"/>
            <a:r>
              <a:rPr lang="en-US" altLang="en-US" sz="3700" dirty="0">
                <a:solidFill>
                  <a:srgbClr val="333399"/>
                </a:solidFill>
                <a:latin typeface="Calibri" panose="020F0502020204030204" pitchFamily="34" charset="0"/>
                <a:cs typeface="Calibri" panose="020F0502020204030204" pitchFamily="34" charset="0"/>
              </a:rPr>
              <a:t>Personal values that must guide our actions</a:t>
            </a:r>
            <a:endParaRPr lang="en-US" sz="3700" dirty="0">
              <a:solidFill>
                <a:srgbClr val="333399"/>
              </a:solidFill>
              <a:latin typeface="Calibri" panose="020F0502020204030204" pitchFamily="34" charset="0"/>
              <a:cs typeface="Calibri" panose="020F0502020204030204" pitchFamily="34" charset="0"/>
            </a:endParaRPr>
          </a:p>
        </p:txBody>
      </p:sp>
      <p:sp>
        <p:nvSpPr>
          <p:cNvPr id="220163" name="Rectangle 3"/>
          <p:cNvSpPr>
            <a:spLocks noGrp="1" noChangeArrowheads="1"/>
          </p:cNvSpPr>
          <p:nvPr>
            <p:ph type="body" idx="1"/>
          </p:nvPr>
        </p:nvSpPr>
        <p:spPr/>
        <p:txBody>
          <a:bodyPr/>
          <a:lstStyle/>
          <a:p>
            <a:pPr marL="552060" lvl="1" indent="-552060" defTabSz="1042436">
              <a:lnSpc>
                <a:spcPct val="80000"/>
              </a:lnSpc>
              <a:spcBef>
                <a:spcPct val="80000"/>
              </a:spcBef>
              <a:buSzPct val="55000"/>
              <a:buFont typeface="Wingdings" pitchFamily="2" charset="2"/>
              <a:buChar char="l"/>
              <a:defRPr/>
            </a:pPr>
            <a:r>
              <a:rPr lang="en-US" altLang="en-US" sz="2100" dirty="0">
                <a:latin typeface="Calibri" panose="020F0502020204030204" pitchFamily="34" charset="0"/>
                <a:ea typeface="+mn-ea"/>
                <a:cs typeface="Calibri" panose="020F0502020204030204" pitchFamily="34" charset="0"/>
              </a:rPr>
              <a:t>Loyalty to WHO's goals, missions, priorities and policies</a:t>
            </a:r>
          </a:p>
          <a:p>
            <a:pPr marL="552060" lvl="1" indent="-552060" defTabSz="1042436">
              <a:lnSpc>
                <a:spcPct val="80000"/>
              </a:lnSpc>
              <a:spcBef>
                <a:spcPct val="80000"/>
              </a:spcBef>
              <a:buSzPct val="55000"/>
              <a:buFont typeface="Wingdings" pitchFamily="2" charset="2"/>
              <a:buChar char="l"/>
              <a:defRPr/>
            </a:pPr>
            <a:r>
              <a:rPr lang="en-US" altLang="en-US" sz="2100" dirty="0">
                <a:latin typeface="Calibri" panose="020F0502020204030204" pitchFamily="34" charset="0"/>
                <a:ea typeface="+mn-ea"/>
                <a:cs typeface="Calibri" panose="020F0502020204030204" pitchFamily="34" charset="0"/>
              </a:rPr>
              <a:t>Independence and impartiality from external sources and authorities</a:t>
            </a:r>
            <a:endParaRPr lang="en-GB" altLang="en-US" sz="2100" dirty="0">
              <a:latin typeface="Calibri" panose="020F0502020204030204" pitchFamily="34" charset="0"/>
              <a:ea typeface="+mn-ea"/>
              <a:cs typeface="Calibri" panose="020F0502020204030204" pitchFamily="34" charset="0"/>
            </a:endParaRPr>
          </a:p>
          <a:p>
            <a:pPr marL="552060" lvl="1" indent="-552060" defTabSz="1042436">
              <a:lnSpc>
                <a:spcPct val="80000"/>
              </a:lnSpc>
              <a:spcBef>
                <a:spcPct val="80000"/>
              </a:spcBef>
              <a:buSzPct val="55000"/>
              <a:buFont typeface="Wingdings" pitchFamily="2" charset="2"/>
              <a:buChar char="l"/>
              <a:defRPr/>
            </a:pPr>
            <a:r>
              <a:rPr lang="en-GB" altLang="en-US" sz="2100" dirty="0">
                <a:latin typeface="Calibri" panose="020F0502020204030204" pitchFamily="34" charset="0"/>
                <a:ea typeface="+mn-ea"/>
                <a:cs typeface="Calibri" panose="020F0502020204030204" pitchFamily="34" charset="0"/>
              </a:rPr>
              <a:t>Technical excellence</a:t>
            </a:r>
          </a:p>
          <a:p>
            <a:pPr marL="552060" lvl="1" indent="-552060" defTabSz="1042436">
              <a:lnSpc>
                <a:spcPct val="80000"/>
              </a:lnSpc>
              <a:spcBef>
                <a:spcPct val="80000"/>
              </a:spcBef>
              <a:buSzPct val="55000"/>
              <a:buFont typeface="Wingdings" pitchFamily="2" charset="2"/>
              <a:buChar char="l"/>
              <a:defRPr/>
            </a:pPr>
            <a:r>
              <a:rPr lang="en-US" altLang="en-US" sz="2100" dirty="0">
                <a:latin typeface="Calibri" panose="020F0502020204030204" pitchFamily="34" charset="0"/>
                <a:ea typeface="+mn-ea"/>
                <a:cs typeface="Calibri" panose="020F0502020204030204" pitchFamily="34" charset="0"/>
              </a:rPr>
              <a:t>Integrity and honesty in actions and decisions that may affect WHO </a:t>
            </a:r>
            <a:endParaRPr lang="en-GB" altLang="en-US" sz="2100" dirty="0">
              <a:latin typeface="Calibri" panose="020F0502020204030204" pitchFamily="34" charset="0"/>
              <a:ea typeface="+mn-ea"/>
              <a:cs typeface="Calibri" panose="020F0502020204030204" pitchFamily="34" charset="0"/>
            </a:endParaRPr>
          </a:p>
          <a:p>
            <a:pPr marL="552060" lvl="1" indent="-552060" defTabSz="1042436">
              <a:lnSpc>
                <a:spcPct val="80000"/>
              </a:lnSpc>
              <a:spcBef>
                <a:spcPct val="80000"/>
              </a:spcBef>
              <a:buSzPct val="55000"/>
              <a:buFont typeface="Wingdings" pitchFamily="2" charset="2"/>
              <a:buChar char="l"/>
              <a:defRPr/>
            </a:pPr>
            <a:r>
              <a:rPr lang="en-GB" altLang="en-US" sz="2100" dirty="0">
                <a:latin typeface="Calibri" panose="020F0502020204030204" pitchFamily="34" charset="0"/>
                <a:ea typeface="+mn-ea"/>
                <a:cs typeface="Calibri" panose="020F0502020204030204" pitchFamily="34" charset="0"/>
              </a:rPr>
              <a:t>Discretion</a:t>
            </a:r>
          </a:p>
          <a:p>
            <a:pPr marL="552060" lvl="1" indent="-552060" defTabSz="1042436">
              <a:lnSpc>
                <a:spcPct val="80000"/>
              </a:lnSpc>
              <a:spcBef>
                <a:spcPct val="80000"/>
              </a:spcBef>
              <a:buSzPct val="55000"/>
              <a:buFont typeface="Wingdings" pitchFamily="2" charset="2"/>
              <a:buChar char="l"/>
              <a:defRPr/>
            </a:pPr>
            <a:r>
              <a:rPr lang="en-US" altLang="en-US" sz="2100" dirty="0">
                <a:latin typeface="Calibri" panose="020F0502020204030204" pitchFamily="34" charset="0"/>
                <a:ea typeface="+mn-ea"/>
                <a:cs typeface="Calibri" panose="020F0502020204030204" pitchFamily="34" charset="0"/>
              </a:rPr>
              <a:t>Respect for:</a:t>
            </a:r>
          </a:p>
          <a:p>
            <a:pPr marL="847184" lvl="1" indent="-325841" defTabSz="1042872">
              <a:buClr>
                <a:srgbClr val="FF0000"/>
              </a:buClr>
              <a:buSzPct val="75000"/>
              <a:buFont typeface="Wingdings" pitchFamily="2" charset="2"/>
              <a:buChar char="v"/>
              <a:defRPr/>
            </a:pPr>
            <a:r>
              <a:rPr lang="en-US" altLang="en-US" sz="2100" dirty="0">
                <a:latin typeface="Calibri" panose="020F0502020204030204" pitchFamily="34" charset="0"/>
                <a:ea typeface="+mn-ea"/>
                <a:cs typeface="Calibri" panose="020F0502020204030204" pitchFamily="34" charset="0"/>
              </a:rPr>
              <a:t>Dignity</a:t>
            </a:r>
          </a:p>
          <a:p>
            <a:pPr marL="847184" lvl="1" indent="-325841" defTabSz="1042872">
              <a:buClr>
                <a:srgbClr val="FF0000"/>
              </a:buClr>
              <a:buSzPct val="75000"/>
              <a:buFont typeface="Wingdings" pitchFamily="2" charset="2"/>
              <a:buChar char="v"/>
              <a:defRPr/>
            </a:pPr>
            <a:r>
              <a:rPr lang="en-US" altLang="en-US" sz="2100" dirty="0">
                <a:latin typeface="Calibri" panose="020F0502020204030204" pitchFamily="34" charset="0"/>
                <a:ea typeface="+mn-ea"/>
                <a:cs typeface="Calibri" panose="020F0502020204030204" pitchFamily="34" charset="0"/>
              </a:rPr>
              <a:t>Worth</a:t>
            </a:r>
          </a:p>
          <a:p>
            <a:pPr marL="847184" lvl="1" indent="-325841" defTabSz="1042872">
              <a:buClr>
                <a:srgbClr val="FF0000"/>
              </a:buClr>
              <a:buSzPct val="75000"/>
              <a:buFont typeface="Wingdings" pitchFamily="2" charset="2"/>
              <a:buChar char="v"/>
              <a:defRPr/>
            </a:pPr>
            <a:r>
              <a:rPr lang="en-GB" altLang="en-US" sz="2100" dirty="0">
                <a:latin typeface="Calibri" panose="020F0502020204030204" pitchFamily="34" charset="0"/>
                <a:ea typeface="+mn-ea"/>
                <a:cs typeface="Calibri" panose="020F0502020204030204" pitchFamily="34" charset="0"/>
              </a:rPr>
              <a:t>Equality of all persons</a:t>
            </a:r>
          </a:p>
          <a:p>
            <a:pPr marL="847184" lvl="1" indent="-325841" defTabSz="1042872">
              <a:buClr>
                <a:srgbClr val="FF0000"/>
              </a:buClr>
              <a:buSzPct val="75000"/>
              <a:buFont typeface="Wingdings" pitchFamily="2" charset="2"/>
              <a:buChar char="v"/>
              <a:defRPr/>
            </a:pPr>
            <a:r>
              <a:rPr lang="en-GB" altLang="en-US" sz="2100" dirty="0">
                <a:latin typeface="Calibri" panose="020F0502020204030204" pitchFamily="34" charset="0"/>
                <a:ea typeface="+mn-ea"/>
                <a:cs typeface="Calibri" panose="020F0502020204030204" pitchFamily="34" charset="0"/>
              </a:rPr>
              <a:t>Diversity</a:t>
            </a:r>
          </a:p>
          <a:p>
            <a:pPr marL="552060" lvl="1" indent="-552060" defTabSz="1042436">
              <a:lnSpc>
                <a:spcPct val="80000"/>
              </a:lnSpc>
              <a:spcBef>
                <a:spcPct val="80000"/>
              </a:spcBef>
              <a:buSzPct val="55000"/>
              <a:buFont typeface="Wingdings" pitchFamily="2" charset="2"/>
              <a:buChar char="l"/>
              <a:defRPr/>
            </a:pPr>
            <a:r>
              <a:rPr lang="en-GB" sz="2100" dirty="0">
                <a:latin typeface="Calibri" panose="020F0502020204030204" pitchFamily="34" charset="0"/>
                <a:ea typeface="+mn-ea"/>
                <a:cs typeface="Calibri" panose="020F0502020204030204" pitchFamily="34" charset="0"/>
              </a:rPr>
              <a:t>Accountability</a:t>
            </a:r>
          </a:p>
        </p:txBody>
      </p:sp>
    </p:spTree>
    <p:extLst>
      <p:ext uri="{BB962C8B-B14F-4D97-AF65-F5344CB8AC3E}">
        <p14:creationId xmlns:p14="http://schemas.microsoft.com/office/powerpoint/2010/main" val="14208647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marL="450905"/>
            <a:r>
              <a:rPr lang="en-US" altLang="en-US" sz="3700" dirty="0">
                <a:solidFill>
                  <a:srgbClr val="333399"/>
                </a:solidFill>
                <a:latin typeface="Calibri" panose="020F0502020204030204" pitchFamily="34" charset="0"/>
                <a:cs typeface="Calibri" panose="020F0502020204030204" pitchFamily="34" charset="0"/>
              </a:rPr>
              <a:t>So how do values relate to ethics?</a:t>
            </a:r>
            <a:endParaRPr lang="en-US" sz="3700" dirty="0">
              <a:solidFill>
                <a:srgbClr val="333399"/>
              </a:solidFill>
              <a:latin typeface="Calibri" panose="020F0502020204030204" pitchFamily="34" charset="0"/>
              <a:cs typeface="Calibri" panose="020F0502020204030204" pitchFamily="34" charset="0"/>
            </a:endParaRPr>
          </a:p>
        </p:txBody>
      </p:sp>
      <p:sp>
        <p:nvSpPr>
          <p:cNvPr id="220163" name="Rectangle 3"/>
          <p:cNvSpPr>
            <a:spLocks noGrp="1" noChangeArrowheads="1"/>
          </p:cNvSpPr>
          <p:nvPr>
            <p:ph type="body" idx="1"/>
          </p:nvPr>
        </p:nvSpPr>
        <p:spPr/>
        <p:txBody>
          <a:bodyPr/>
          <a:lstStyle/>
          <a:p>
            <a:pPr marL="552060" lvl="1" indent="-552060" defTabSz="1042436">
              <a:lnSpc>
                <a:spcPct val="80000"/>
              </a:lnSpc>
              <a:spcBef>
                <a:spcPct val="80000"/>
              </a:spcBef>
              <a:buSzPct val="55000"/>
              <a:buFont typeface="Wingdings" pitchFamily="2" charset="2"/>
              <a:buChar char="l"/>
              <a:defRPr/>
            </a:pPr>
            <a:r>
              <a:rPr lang="en-US" altLang="en-US" sz="2800" dirty="0">
                <a:latin typeface="Calibri" panose="020F0502020204030204" pitchFamily="34" charset="0"/>
                <a:ea typeface="+mn-ea"/>
                <a:cs typeface="Calibri" panose="020F0502020204030204" pitchFamily="34" charset="0"/>
              </a:rPr>
              <a:t>As international civil servants, we:</a:t>
            </a:r>
          </a:p>
          <a:p>
            <a:pPr marL="1021326" lvl="1" indent="-206438" defTabSz="1042436">
              <a:lnSpc>
                <a:spcPct val="80000"/>
              </a:lnSpc>
              <a:spcBef>
                <a:spcPct val="80000"/>
              </a:spcBef>
              <a:buSzPct val="55000"/>
              <a:buFont typeface="Wingdings" panose="05000000000000000000" pitchFamily="2" charset="2"/>
              <a:buChar char="Ø"/>
              <a:defRPr/>
            </a:pPr>
            <a:r>
              <a:rPr lang="en-US" altLang="en-US" sz="2800" dirty="0">
                <a:latin typeface="Calibri" panose="020F0502020204030204" pitchFamily="34" charset="0"/>
                <a:cs typeface="Calibri" panose="020F0502020204030204" pitchFamily="34" charset="0"/>
              </a:rPr>
              <a:t>Embody the highest aspirations, goals and values of WHO and the UN; and</a:t>
            </a:r>
          </a:p>
          <a:p>
            <a:pPr marL="1021326" lvl="1" indent="-206438" defTabSz="1042436">
              <a:lnSpc>
                <a:spcPct val="80000"/>
              </a:lnSpc>
              <a:spcBef>
                <a:spcPct val="80000"/>
              </a:spcBef>
              <a:buSzPct val="55000"/>
              <a:buFont typeface="Wingdings" panose="05000000000000000000" pitchFamily="2" charset="2"/>
              <a:buChar char="Ø"/>
              <a:defRPr/>
            </a:pPr>
            <a:r>
              <a:rPr lang="en-US" altLang="en-US" sz="2800" dirty="0">
                <a:latin typeface="Calibri" panose="020F0502020204030204" pitchFamily="34" charset="0"/>
                <a:cs typeface="Calibri" panose="020F0502020204030204" pitchFamily="34" charset="0"/>
              </a:rPr>
              <a:t>Bear responsibility for translating those ideals into reality</a:t>
            </a:r>
            <a:endParaRPr lang="en-US" altLang="en-US" sz="2800" dirty="0">
              <a:latin typeface="Calibri" panose="020F0502020204030204" pitchFamily="34" charset="0"/>
              <a:ea typeface="+mn-ea"/>
              <a:cs typeface="Calibri" panose="020F0502020204030204" pitchFamily="34" charset="0"/>
            </a:endParaRPr>
          </a:p>
          <a:p>
            <a:pPr marL="552060" lvl="1" indent="-552060" defTabSz="1042436">
              <a:lnSpc>
                <a:spcPct val="80000"/>
              </a:lnSpc>
              <a:spcBef>
                <a:spcPct val="80000"/>
              </a:spcBef>
              <a:buSzPct val="55000"/>
              <a:buFont typeface="Wingdings" pitchFamily="2" charset="2"/>
              <a:buChar char="l"/>
              <a:defRPr/>
            </a:pPr>
            <a:r>
              <a:rPr lang="en-US" altLang="en-US" sz="2800" dirty="0">
                <a:latin typeface="Calibri" panose="020F0502020204030204" pitchFamily="34" charset="0"/>
                <a:ea typeface="+mn-ea"/>
                <a:cs typeface="Calibri" panose="020F0502020204030204" pitchFamily="34" charset="0"/>
              </a:rPr>
              <a:t>Values are the embodiment of what we stand for</a:t>
            </a:r>
          </a:p>
          <a:p>
            <a:pPr marL="552060" lvl="1" indent="-552060" defTabSz="1042436">
              <a:lnSpc>
                <a:spcPct val="80000"/>
              </a:lnSpc>
              <a:spcBef>
                <a:spcPct val="80000"/>
              </a:spcBef>
              <a:buSzPct val="55000"/>
              <a:buFont typeface="Wingdings" pitchFamily="2" charset="2"/>
              <a:buChar char="l"/>
              <a:defRPr/>
            </a:pPr>
            <a:r>
              <a:rPr lang="en-US" altLang="en-US" sz="2800" dirty="0">
                <a:latin typeface="Calibri" panose="020F0502020204030204" pitchFamily="34" charset="0"/>
                <a:ea typeface="+mn-ea"/>
                <a:cs typeface="Calibri" panose="020F0502020204030204" pitchFamily="34" charset="0"/>
              </a:rPr>
              <a:t>To behave ethically is to behave in a manner consistent with our values</a:t>
            </a:r>
          </a:p>
          <a:p>
            <a:pPr marL="552060" lvl="1" indent="-552060" defTabSz="1042436">
              <a:lnSpc>
                <a:spcPct val="80000"/>
              </a:lnSpc>
              <a:spcBef>
                <a:spcPct val="80000"/>
              </a:spcBef>
              <a:buSzPct val="55000"/>
              <a:buFont typeface="Wingdings" pitchFamily="2" charset="2"/>
              <a:buChar char="l"/>
              <a:defRPr/>
            </a:pPr>
            <a:endParaRPr lang="en-US" altLang="en-US" sz="2800" dirty="0">
              <a:latin typeface="Calibri" panose="020F0502020204030204" pitchFamily="34" charset="0"/>
              <a:ea typeface="+mn-ea"/>
              <a:cs typeface="Calibri" panose="020F0502020204030204" pitchFamily="34" charset="0"/>
            </a:endParaRPr>
          </a:p>
          <a:p>
            <a:pPr marL="552060" indent="-552060" defTabSz="1042436">
              <a:lnSpc>
                <a:spcPct val="80000"/>
              </a:lnSpc>
              <a:defRPr/>
            </a:pP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43488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sz="3700" dirty="0">
                <a:solidFill>
                  <a:srgbClr val="333399"/>
                </a:solidFill>
                <a:latin typeface="Calibri" panose="020F0502020204030204" pitchFamily="34" charset="0"/>
                <a:cs typeface="Calibri" panose="020F0502020204030204" pitchFamily="34" charset="0"/>
              </a:rPr>
              <a:t>Expected conduct of WHO civil servants</a:t>
            </a:r>
          </a:p>
        </p:txBody>
      </p:sp>
      <p:sp>
        <p:nvSpPr>
          <p:cNvPr id="3" name="Content Placeholder 2"/>
          <p:cNvSpPr>
            <a:spLocks noGrp="1"/>
          </p:cNvSpPr>
          <p:nvPr>
            <p:ph idx="1"/>
          </p:nvPr>
        </p:nvSpPr>
        <p:spPr>
          <a:xfrm>
            <a:off x="534670" y="1596267"/>
            <a:ext cx="9696464" cy="4752044"/>
          </a:xfrm>
        </p:spPr>
        <p:txBody>
          <a:bodyPr/>
          <a:lstStyle/>
          <a:p>
            <a:pPr marL="412876" lvl="1" indent="-412876" defTabSz="1042436">
              <a:lnSpc>
                <a:spcPct val="80000"/>
              </a:lnSpc>
              <a:spcBef>
                <a:spcPts val="684"/>
              </a:spcBef>
              <a:spcAft>
                <a:spcPts val="684"/>
              </a:spcAft>
              <a:buSzPct val="55000"/>
              <a:buFont typeface="Wingdings" pitchFamily="2" charset="2"/>
              <a:buChar char="l"/>
              <a:defRPr/>
            </a:pPr>
            <a:r>
              <a:rPr lang="en-GB" sz="2500" dirty="0">
                <a:latin typeface="Calibri" panose="020F0502020204030204" pitchFamily="34" charset="0"/>
                <a:ea typeface="+mn-ea"/>
                <a:cs typeface="Calibri" panose="020F0502020204030204" pitchFamily="34" charset="0"/>
              </a:rPr>
              <a:t>Harassment free workplace</a:t>
            </a:r>
          </a:p>
          <a:p>
            <a:pPr marL="412876" lvl="1" indent="-412876" defTabSz="1042436">
              <a:lnSpc>
                <a:spcPct val="80000"/>
              </a:lnSpc>
              <a:spcBef>
                <a:spcPts val="684"/>
              </a:spcBef>
              <a:spcAft>
                <a:spcPts val="684"/>
              </a:spcAft>
              <a:buSzPct val="55000"/>
              <a:buFont typeface="Wingdings" pitchFamily="2" charset="2"/>
              <a:buChar char="l"/>
              <a:defRPr/>
            </a:pPr>
            <a:r>
              <a:rPr lang="en-US" sz="2500" dirty="0">
                <a:latin typeface="Calibri" panose="020F0502020204030204" pitchFamily="34" charset="0"/>
                <a:ea typeface="+mn-ea"/>
                <a:cs typeface="Calibri" panose="020F0502020204030204" pitchFamily="34" charset="0"/>
              </a:rPr>
              <a:t>Prevention of sexual exploitation and abuse</a:t>
            </a:r>
          </a:p>
          <a:p>
            <a:pPr marL="412876" lvl="1" indent="-412876" defTabSz="1042436">
              <a:lnSpc>
                <a:spcPct val="80000"/>
              </a:lnSpc>
              <a:spcBef>
                <a:spcPts val="684"/>
              </a:spcBef>
              <a:spcAft>
                <a:spcPts val="684"/>
              </a:spcAft>
              <a:buSzPct val="55000"/>
              <a:buFont typeface="Wingdings" pitchFamily="2" charset="2"/>
              <a:buChar char="l"/>
              <a:defRPr/>
            </a:pPr>
            <a:r>
              <a:rPr lang="en-GB" sz="2500" dirty="0">
                <a:latin typeface="Calibri" panose="020F0502020204030204" pitchFamily="34" charset="0"/>
                <a:ea typeface="+mn-ea"/>
                <a:cs typeface="Calibri" panose="020F0502020204030204" pitchFamily="34" charset="0"/>
              </a:rPr>
              <a:t>Respect for national laws</a:t>
            </a:r>
          </a:p>
          <a:p>
            <a:pPr marL="412876" lvl="1" indent="-412876" defTabSz="1042436">
              <a:lnSpc>
                <a:spcPct val="80000"/>
              </a:lnSpc>
              <a:spcBef>
                <a:spcPts val="684"/>
              </a:spcBef>
              <a:spcAft>
                <a:spcPts val="684"/>
              </a:spcAft>
              <a:buSzPct val="55000"/>
              <a:buFont typeface="Wingdings" pitchFamily="2" charset="2"/>
              <a:buChar char="l"/>
              <a:defRPr/>
            </a:pPr>
            <a:r>
              <a:rPr lang="en-US" sz="2500" dirty="0">
                <a:latin typeface="Calibri" panose="020F0502020204030204" pitchFamily="34" charset="0"/>
                <a:ea typeface="+mn-ea"/>
                <a:cs typeface="Calibri" panose="020F0502020204030204" pitchFamily="34" charset="0"/>
              </a:rPr>
              <a:t>No interference of personal relationships in the </a:t>
            </a:r>
            <a:r>
              <a:rPr lang="en-GB" sz="2500" dirty="0">
                <a:latin typeface="Calibri" panose="020F0502020204030204" pitchFamily="34" charset="0"/>
                <a:ea typeface="+mn-ea"/>
                <a:cs typeface="Calibri" panose="020F0502020204030204" pitchFamily="34" charset="0"/>
              </a:rPr>
              <a:t>workplace</a:t>
            </a:r>
          </a:p>
          <a:p>
            <a:pPr marL="412876" lvl="1" indent="-412876" defTabSz="1042436">
              <a:lnSpc>
                <a:spcPct val="80000"/>
              </a:lnSpc>
              <a:spcBef>
                <a:spcPts val="684"/>
              </a:spcBef>
              <a:spcAft>
                <a:spcPts val="684"/>
              </a:spcAft>
              <a:buSzPct val="55000"/>
              <a:buFont typeface="Wingdings" pitchFamily="2" charset="2"/>
              <a:buChar char="l"/>
              <a:defRPr/>
            </a:pPr>
            <a:r>
              <a:rPr lang="en-US" sz="2500" dirty="0">
                <a:latin typeface="Calibri" panose="020F0502020204030204" pitchFamily="34" charset="0"/>
                <a:ea typeface="+mn-ea"/>
                <a:cs typeface="Calibri" panose="020F0502020204030204" pitchFamily="34" charset="0"/>
              </a:rPr>
              <a:t>Safe work environment (no violence,</a:t>
            </a:r>
            <a:r>
              <a:rPr lang="en-GB" sz="2500" dirty="0">
                <a:latin typeface="Calibri" panose="020F0502020204030204" pitchFamily="34" charset="0"/>
                <a:ea typeface="+mn-ea"/>
                <a:cs typeface="Calibri" panose="020F0502020204030204" pitchFamily="34" charset="0"/>
              </a:rPr>
              <a:t>drug, alcohol, smoking)</a:t>
            </a:r>
          </a:p>
          <a:p>
            <a:pPr marL="412876" lvl="1" indent="-412876" defTabSz="1042436">
              <a:lnSpc>
                <a:spcPct val="80000"/>
              </a:lnSpc>
              <a:spcBef>
                <a:spcPts val="684"/>
              </a:spcBef>
              <a:spcAft>
                <a:spcPts val="684"/>
              </a:spcAft>
              <a:buSzPct val="55000"/>
              <a:buFont typeface="Wingdings" pitchFamily="2" charset="2"/>
              <a:buChar char="l"/>
              <a:defRPr/>
            </a:pPr>
            <a:r>
              <a:rPr lang="en-GB" sz="2500" dirty="0">
                <a:latin typeface="Calibri" panose="020F0502020204030204" pitchFamily="34" charset="0"/>
                <a:ea typeface="+mn-ea"/>
                <a:cs typeface="Calibri" panose="020F0502020204030204" pitchFamily="34" charset="0"/>
              </a:rPr>
              <a:t>Appropriate dress code</a:t>
            </a:r>
          </a:p>
          <a:p>
            <a:pPr marL="412876" lvl="1" indent="-412876" defTabSz="1042436">
              <a:lnSpc>
                <a:spcPct val="80000"/>
              </a:lnSpc>
              <a:spcBef>
                <a:spcPts val="684"/>
              </a:spcBef>
              <a:spcAft>
                <a:spcPts val="684"/>
              </a:spcAft>
              <a:buSzPct val="55000"/>
              <a:buFont typeface="Wingdings" pitchFamily="2" charset="2"/>
              <a:buChar char="l"/>
              <a:defRPr/>
            </a:pPr>
            <a:r>
              <a:rPr lang="en-US" sz="2500" dirty="0">
                <a:latin typeface="Calibri" panose="020F0502020204030204" pitchFamily="34" charset="0"/>
                <a:ea typeface="+mn-ea"/>
                <a:cs typeface="Calibri" panose="020F0502020204030204" pitchFamily="34" charset="0"/>
              </a:rPr>
              <a:t>Media relations and public statements</a:t>
            </a:r>
          </a:p>
          <a:p>
            <a:pPr marL="412876" lvl="1" indent="-412876" defTabSz="1042436">
              <a:lnSpc>
                <a:spcPct val="80000"/>
              </a:lnSpc>
              <a:spcBef>
                <a:spcPts val="684"/>
              </a:spcBef>
              <a:spcAft>
                <a:spcPts val="684"/>
              </a:spcAft>
              <a:buSzPct val="55000"/>
              <a:buFont typeface="Wingdings" pitchFamily="2" charset="2"/>
              <a:buChar char="l"/>
              <a:defRPr/>
            </a:pPr>
            <a:r>
              <a:rPr lang="en-US" sz="2500" dirty="0">
                <a:latin typeface="Calibri" panose="020F0502020204030204" pitchFamily="34" charset="0"/>
                <a:ea typeface="+mn-ea"/>
                <a:cs typeface="Calibri" panose="020F0502020204030204" pitchFamily="34" charset="0"/>
              </a:rPr>
              <a:t>Use of WHO's property, resources and information</a:t>
            </a:r>
          </a:p>
          <a:p>
            <a:pPr marL="412876" lvl="1" indent="-412876" defTabSz="1042436">
              <a:lnSpc>
                <a:spcPct val="80000"/>
              </a:lnSpc>
              <a:spcBef>
                <a:spcPts val="684"/>
              </a:spcBef>
              <a:spcAft>
                <a:spcPts val="684"/>
              </a:spcAft>
              <a:buSzPct val="55000"/>
              <a:buFont typeface="Wingdings" pitchFamily="2" charset="2"/>
              <a:buChar char="l"/>
              <a:defRPr/>
            </a:pPr>
            <a:r>
              <a:rPr lang="en-GB" sz="2500" dirty="0">
                <a:latin typeface="Calibri" panose="020F0502020204030204" pitchFamily="34" charset="0"/>
                <a:ea typeface="+mn-ea"/>
                <a:cs typeface="Calibri" panose="020F0502020204030204" pitchFamily="34" charset="0"/>
              </a:rPr>
              <a:t>Conflict of interest</a:t>
            </a:r>
          </a:p>
        </p:txBody>
      </p:sp>
    </p:spTree>
    <p:extLst>
      <p:ext uri="{BB962C8B-B14F-4D97-AF65-F5344CB8AC3E}">
        <p14:creationId xmlns:p14="http://schemas.microsoft.com/office/powerpoint/2010/main" val="12537161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17" y="287048"/>
            <a:ext cx="10693400" cy="1505251"/>
          </a:xfrm>
        </p:spPr>
        <p:txBody>
          <a:bodyPr>
            <a:normAutofit fontScale="90000"/>
          </a:bodyPr>
          <a:lstStyle/>
          <a:p>
            <a:pPr>
              <a:defRPr/>
            </a:pPr>
            <a:r>
              <a:rPr lang="en-GB" dirty="0">
                <a:latin typeface="Calibri" panose="020F0502020204030204" pitchFamily="34" charset="0"/>
                <a:cs typeface="Calibri" panose="020F0502020204030204" pitchFamily="34" charset="0"/>
              </a:rPr>
              <a:t>D</a:t>
            </a:r>
            <a:r>
              <a:rPr lang="en-GB" dirty="0" smtClean="0">
                <a:latin typeface="Calibri" panose="020F0502020204030204" pitchFamily="34" charset="0"/>
                <a:cs typeface="Calibri" panose="020F0502020204030204" pitchFamily="34" charset="0"/>
              </a:rPr>
              <a:t>uty </a:t>
            </a:r>
            <a:r>
              <a:rPr lang="en-GB" dirty="0">
                <a:latin typeface="Calibri" panose="020F0502020204030204" pitchFamily="34" charset="0"/>
                <a:cs typeface="Calibri" panose="020F0502020204030204" pitchFamily="34" charset="0"/>
              </a:rPr>
              <a:t>to observe the laws and regulations of the host country</a:t>
            </a:r>
            <a:br>
              <a:rPr lang="en-GB" dirty="0">
                <a:latin typeface="Calibri" panose="020F0502020204030204" pitchFamily="34" charset="0"/>
                <a:cs typeface="Calibri" panose="020F0502020204030204" pitchFamily="34" charset="0"/>
              </a:rPr>
            </a:br>
            <a:endParaRPr lang="en-GB" dirty="0">
              <a:latin typeface="Calibri" panose="020F0502020204030204" pitchFamily="34" charset="0"/>
              <a:cs typeface="Calibri" panose="020F0502020204030204" pitchFamily="34" charset="0"/>
            </a:endParaRPr>
          </a:p>
        </p:txBody>
      </p:sp>
      <p:sp>
        <p:nvSpPr>
          <p:cNvPr id="17411" name="Content Placeholder 2"/>
          <p:cNvSpPr>
            <a:spLocks noGrp="1"/>
          </p:cNvSpPr>
          <p:nvPr>
            <p:ph idx="1"/>
          </p:nvPr>
        </p:nvSpPr>
        <p:spPr>
          <a:xfrm>
            <a:off x="209784" y="1636524"/>
            <a:ext cx="10483616" cy="4900819"/>
          </a:xfrm>
        </p:spPr>
        <p:txBody>
          <a:bodyPr/>
          <a:lstStyle/>
          <a:p>
            <a:r>
              <a:rPr lang="en-GB" dirty="0" smtClean="0">
                <a:latin typeface="Calibri" panose="020F0502020204030204" pitchFamily="34" charset="0"/>
                <a:cs typeface="Calibri" panose="020F0502020204030204" pitchFamily="34" charset="0"/>
              </a:rPr>
              <a:t>Staff members have a duty to observe the laws and regulations of the host country, including traffic regulations</a:t>
            </a:r>
          </a:p>
          <a:p>
            <a:endParaRPr lang="en-GB" dirty="0" smtClean="0">
              <a:latin typeface="Calibri" panose="020F0502020204030204" pitchFamily="34" charset="0"/>
              <a:cs typeface="Calibri" panose="020F0502020204030204" pitchFamily="34" charset="0"/>
            </a:endParaRPr>
          </a:p>
          <a:p>
            <a:r>
              <a:rPr lang="en-GB" dirty="0" smtClean="0">
                <a:latin typeface="Calibri" panose="020F0502020204030204" pitchFamily="34" charset="0"/>
                <a:cs typeface="Calibri" panose="020F0502020204030204" pitchFamily="34" charset="0"/>
              </a:rPr>
              <a:t>in relation to traffic offences immunity is normally waived</a:t>
            </a:r>
          </a:p>
          <a:p>
            <a:endParaRPr lang="en-GB" dirty="0" smtClean="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failure to observe the laws and regulations, or abuse the privileges and immunities may lead to disciplinary proceedings</a:t>
            </a:r>
            <a:endParaRPr lang="en-GB"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57015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1084</TotalTime>
  <Words>933</Words>
  <Application>Microsoft Office PowerPoint</Application>
  <PresentationFormat>Custom</PresentationFormat>
  <Paragraphs>130</Paragraphs>
  <Slides>14</Slides>
  <Notes>9</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master</vt:lpstr>
      <vt:lpstr>PowerPoint Presentation</vt:lpstr>
      <vt:lpstr>Objective</vt:lpstr>
      <vt:lpstr>What is an international civil servant? </vt:lpstr>
      <vt:lpstr>What principles govern international civil servants? </vt:lpstr>
      <vt:lpstr>Oath of office and loyalty</vt:lpstr>
      <vt:lpstr>Personal values that must guide our actions</vt:lpstr>
      <vt:lpstr>So how do values relate to ethics?</vt:lpstr>
      <vt:lpstr>Expected conduct of WHO civil servants</vt:lpstr>
      <vt:lpstr>Duty to observe the laws and regulations of the host country </vt:lpstr>
      <vt:lpstr>Conflicts of interests</vt:lpstr>
      <vt:lpstr>Risks to our independence and impartiality</vt:lpstr>
      <vt:lpstr>Disciplinary measures</vt:lpstr>
      <vt:lpstr> The Role of the Office for Compliance, Risk Management and Ethics (CRE)</vt:lpstr>
      <vt:lpstr>Contact CRE</vt:lpstr>
    </vt:vector>
  </TitlesOfParts>
  <Company>World Health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Anne Guilloux</dc:creator>
  <cp:keywords>communication, photos, text</cp:keywords>
  <cp:lastModifiedBy>SURI, Sameera</cp:lastModifiedBy>
  <cp:revision>53</cp:revision>
  <dcterms:created xsi:type="dcterms:W3CDTF">2005-03-01T08:26:43Z</dcterms:created>
  <dcterms:modified xsi:type="dcterms:W3CDTF">2015-04-21T09:48:59Z</dcterms:modified>
  <cp:category>Guidelines</cp:category>
</cp:coreProperties>
</file>